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2"/>
  </p:notesMasterIdLst>
  <p:handoutMasterIdLst>
    <p:handoutMasterId r:id="rId23"/>
  </p:handoutMasterIdLst>
  <p:sldIdLst>
    <p:sldId id="256" r:id="rId2"/>
    <p:sldId id="285" r:id="rId3"/>
    <p:sldId id="278" r:id="rId4"/>
    <p:sldId id="287" r:id="rId5"/>
    <p:sldId id="289" r:id="rId6"/>
    <p:sldId id="288" r:id="rId7"/>
    <p:sldId id="260" r:id="rId8"/>
    <p:sldId id="290" r:id="rId9"/>
    <p:sldId id="291" r:id="rId10"/>
    <p:sldId id="295" r:id="rId11"/>
    <p:sldId id="296" r:id="rId12"/>
    <p:sldId id="297" r:id="rId13"/>
    <p:sldId id="281" r:id="rId14"/>
    <p:sldId id="264" r:id="rId15"/>
    <p:sldId id="298" r:id="rId16"/>
    <p:sldId id="299" r:id="rId17"/>
    <p:sldId id="292" r:id="rId18"/>
    <p:sldId id="293" r:id="rId19"/>
    <p:sldId id="294"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p15:clr>
            <a:srgbClr val="A4A3A4"/>
          </p15:clr>
        </p15:guide>
        <p15:guide id="2" orient="horz" pos="95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BEB9AA"/>
    <a:srgbClr val="C0C9C2"/>
    <a:srgbClr val="AA9D92"/>
    <a:srgbClr val="F2F1EE"/>
    <a:srgbClr val="D8D2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595" autoAdjust="0"/>
  </p:normalViewPr>
  <p:slideViewPr>
    <p:cSldViewPr snapToGrid="0">
      <p:cViewPr varScale="1">
        <p:scale>
          <a:sx n="83" d="100"/>
          <a:sy n="83" d="100"/>
        </p:scale>
        <p:origin x="614" y="67"/>
      </p:cViewPr>
      <p:guideLst>
        <p:guide pos="4128"/>
        <p:guide orient="horz" pos="954"/>
      </p:guideLst>
    </p:cSldViewPr>
  </p:slideViewPr>
  <p:outlineViewPr>
    <p:cViewPr>
      <p:scale>
        <a:sx n="33" d="100"/>
        <a:sy n="33" d="100"/>
      </p:scale>
      <p:origin x="0" y="-4027"/>
    </p:cViewPr>
  </p:outlineViewPr>
  <p:notesTextViewPr>
    <p:cViewPr>
      <p:scale>
        <a:sx n="1" d="1"/>
        <a:sy n="1" d="1"/>
      </p:scale>
      <p:origin x="0" y="0"/>
    </p:cViewPr>
  </p:notesTextViewPr>
  <p:sorterViewPr>
    <p:cViewPr>
      <p:scale>
        <a:sx n="200" d="100"/>
        <a:sy n="200" d="100"/>
      </p:scale>
      <p:origin x="0" y="-1219"/>
    </p:cViewPr>
  </p:sorterViewPr>
  <p:notesViewPr>
    <p:cSldViewPr snapToGrid="0">
      <p:cViewPr varScale="1">
        <p:scale>
          <a:sx n="65" d="100"/>
          <a:sy n="65" d="100"/>
        </p:scale>
        <p:origin x="2299"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6/18/2021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6/18/2021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spacing + Page numbers</a:t>
            </a:r>
          </a:p>
        </p:txBody>
      </p:sp>
      <p:sp>
        <p:nvSpPr>
          <p:cNvPr id="4" name="Slide Number Placeholder 3"/>
          <p:cNvSpPr>
            <a:spLocks noGrp="1"/>
          </p:cNvSpPr>
          <p:nvPr>
            <p:ph type="sldNum" sz="quarter" idx="5"/>
          </p:nvPr>
        </p:nvSpPr>
        <p:spPr/>
        <p:txBody>
          <a:bodyPr/>
          <a:lstStyle/>
          <a:p>
            <a:fld id="{5A9B2C62-FE30-453D-946B-754E9E42C845}"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A9B2C62-FE30-453D-946B-754E9E42C845}" type="slidenum">
              <a:rPr lang="en-US" smtClean="0"/>
              <a:t>17</a:t>
            </a:fld>
            <a:endParaRPr lang="en-US" dirty="0"/>
          </a:p>
        </p:txBody>
      </p:sp>
    </p:spTree>
    <p:extLst>
      <p:ext uri="{BB962C8B-B14F-4D97-AF65-F5344CB8AC3E}">
        <p14:creationId xmlns:p14="http://schemas.microsoft.com/office/powerpoint/2010/main" val="3158258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A9B2C62-FE30-453D-946B-754E9E42C845}" type="slidenum">
              <a:rPr lang="en-US" smtClean="0"/>
              <a:t>18</a:t>
            </a:fld>
            <a:endParaRPr lang="en-US" dirty="0"/>
          </a:p>
        </p:txBody>
      </p:sp>
    </p:spTree>
    <p:extLst>
      <p:ext uri="{BB962C8B-B14F-4D97-AF65-F5344CB8AC3E}">
        <p14:creationId xmlns:p14="http://schemas.microsoft.com/office/powerpoint/2010/main" val="3965263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12" name="Text Placeholder 21"/>
          <p:cNvSpPr>
            <a:spLocks noGrp="1"/>
          </p:cNvSpPr>
          <p:nvPr>
            <p:ph type="body" sz="quarter" idx="12"/>
          </p:nvPr>
        </p:nvSpPr>
        <p:spPr>
          <a:xfrm>
            <a:off x="1028700" y="5078187"/>
            <a:ext cx="3222058" cy="964620"/>
          </a:xfrm>
        </p:spPr>
        <p:txBody>
          <a:bodyPr>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a:t>Click to edit Master text styles</a:t>
            </a:r>
          </a:p>
        </p:txBody>
      </p:sp>
      <p:sp>
        <p:nvSpPr>
          <p:cNvPr id="13" name="Picture Placeholder 19"/>
          <p:cNvSpPr>
            <a:spLocks noGrp="1"/>
          </p:cNvSpPr>
          <p:nvPr>
            <p:ph type="pic" sz="quarter" idx="11"/>
          </p:nvPr>
        </p:nvSpPr>
        <p:spPr>
          <a:xfrm>
            <a:off x="6221413" y="0"/>
            <a:ext cx="4941887" cy="5726113"/>
          </a:xfrm>
        </p:spPr>
        <p:txBody>
          <a:bodyPr/>
          <a:lstStyle/>
          <a:p>
            <a:r>
              <a:rPr lang="en-US" dirty="0"/>
              <a:t>Click icon to add picture</a:t>
            </a:r>
          </a:p>
        </p:txBody>
      </p:sp>
      <p:cxnSp>
        <p:nvCxnSpPr>
          <p:cNvPr id="15" name="Straight Connector 14"/>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1"/>
        </a:solidFill>
        <a:effectLst/>
      </p:bgPr>
    </p:bg>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6210300" y="0"/>
            <a:ext cx="4953000" cy="3302000"/>
          </a:xfrm>
        </p:spPr>
        <p:txBody>
          <a:bodyPr/>
          <a:lstStyle/>
          <a:p>
            <a:r>
              <a:rPr lang="en-US" dirty="0"/>
              <a:t>Click icon to add picture</a:t>
            </a:r>
          </a:p>
        </p:txBody>
      </p:sp>
      <p:sp>
        <p:nvSpPr>
          <p:cNvPr id="10" name="Content Placeholder 2"/>
          <p:cNvSpPr>
            <a:spLocks noGrp="1"/>
          </p:cNvSpPr>
          <p:nvPr>
            <p:ph idx="4294967295" hasCustomPrompt="1"/>
          </p:nvPr>
        </p:nvSpPr>
        <p:spPr>
          <a:xfrm>
            <a:off x="1028700" y="3556002"/>
            <a:ext cx="3108960" cy="2286000"/>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p:cNvSpPr>
            <a:spLocks noGrp="1"/>
          </p:cNvSpPr>
          <p:nvPr>
            <p:ph idx="9" hasCustomPrompt="1"/>
          </p:nvPr>
        </p:nvSpPr>
        <p:spPr>
          <a:xfrm>
            <a:off x="454152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p:cNvSpPr>
            <a:spLocks noGrp="1"/>
          </p:cNvSpPr>
          <p:nvPr>
            <p:ph idx="19" hasCustomPrompt="1"/>
          </p:nvPr>
        </p:nvSpPr>
        <p:spPr>
          <a:xfrm>
            <a:off x="805434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C800830-8A8D-473F-925D-B2CEBCB78185}" type="datetime1">
              <a:rPr lang="en-US" smtClean="0"/>
              <a:t>6/18/2021</a:t>
            </a:fld>
            <a:endParaRPr lang="en-US" dirty="0"/>
          </a:p>
        </p:txBody>
      </p:sp>
      <p:sp>
        <p:nvSpPr>
          <p:cNvPr id="25" name="Slide Number Placeholder 5"/>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t>‹#›</a:t>
            </a:fld>
            <a:endParaRPr lang="en-US" dirty="0"/>
          </a:p>
        </p:txBody>
      </p:sp>
      <p:sp>
        <p:nvSpPr>
          <p:cNvPr id="11" name="Title 1"/>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Click to add title</a:t>
            </a:r>
          </a:p>
        </p:txBody>
      </p:sp>
      <p:cxnSp>
        <p:nvCxnSpPr>
          <p:cNvPr id="3" name="Straight Connector 2"/>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A813DE2-2D04-448A-9F5A-F94B83C7239E}" type="datetime1">
              <a:rPr lang="en-US" smtClean="0"/>
              <a:t>6/18/2021</a:t>
            </a:fld>
            <a:endParaRPr lang="en-US" dirty="0"/>
          </a:p>
        </p:txBody>
      </p:sp>
      <p:sp>
        <p:nvSpPr>
          <p:cNvPr id="16" name="Slide Number Placeholder 5"/>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t>‹#›</a:t>
            </a:fld>
            <a:endParaRPr lang="en-US" dirty="0"/>
          </a:p>
        </p:txBody>
      </p:sp>
      <p:sp>
        <p:nvSpPr>
          <p:cNvPr id="2" name="Title 1"/>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2"/>
        </a:solidFill>
        <a:effectLst/>
      </p:bgPr>
    </p:bg>
    <p:spTree>
      <p:nvGrpSpPr>
        <p:cNvPr id="1" name=""/>
        <p:cNvGrpSpPr/>
        <p:nvPr/>
      </p:nvGrpSpPr>
      <p:grpSpPr>
        <a:xfrm>
          <a:off x="0" y="0"/>
          <a:ext cx="0" cy="0"/>
          <a:chOff x="0" y="0"/>
          <a:chExt cx="0" cy="0"/>
        </a:xfrm>
      </p:grpSpPr>
      <p:sp>
        <p:nvSpPr>
          <p:cNvPr id="9" name="Picture Placeholder 15"/>
          <p:cNvSpPr>
            <a:spLocks noGrp="1"/>
          </p:cNvSpPr>
          <p:nvPr>
            <p:ph type="pic" sz="quarter" idx="11"/>
          </p:nvPr>
        </p:nvSpPr>
        <p:spPr>
          <a:xfrm>
            <a:off x="6210300" y="3543302"/>
            <a:ext cx="4953000" cy="2849562"/>
          </a:xfrm>
        </p:spPr>
        <p:txBody>
          <a:bodyPr/>
          <a:lstStyle/>
          <a:p>
            <a:r>
              <a:rPr lang="en-US" dirty="0"/>
              <a:t>Click icon to add picture</a:t>
            </a:r>
          </a:p>
        </p:txBody>
      </p:sp>
      <p:sp>
        <p:nvSpPr>
          <p:cNvPr id="10" name="Picture Placeholder 13"/>
          <p:cNvSpPr>
            <a:spLocks noGrp="1"/>
          </p:cNvSpPr>
          <p:nvPr>
            <p:ph type="pic" sz="quarter" idx="10"/>
          </p:nvPr>
        </p:nvSpPr>
        <p:spPr>
          <a:xfrm>
            <a:off x="6210300" y="465138"/>
            <a:ext cx="4953000" cy="2849562"/>
          </a:xfrm>
        </p:spPr>
        <p:txBody>
          <a:bodyPr/>
          <a:lstStyle/>
          <a:p>
            <a:r>
              <a:rPr lang="en-US" dirty="0"/>
              <a:t>Click icon to add picture</a:t>
            </a:r>
          </a:p>
        </p:txBody>
      </p:sp>
      <p:sp>
        <p:nvSpPr>
          <p:cNvPr id="11" name="Text Placeholder 22"/>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dirty="0"/>
              <a:t>01</a:t>
            </a:r>
          </a:p>
        </p:txBody>
      </p:sp>
      <p:sp>
        <p:nvSpPr>
          <p:cNvPr id="12" name="Text Placeholder 18"/>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15" name="Text Placeholder 14"/>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0" name="Date Placeholder 3"/>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3CAE598-9A39-465B-B5AA-1FC129ED26BD}" type="datetime1">
              <a:rPr lang="en-US" smtClean="0"/>
              <a:t>6/18/2021</a:t>
            </a:fld>
            <a:endParaRPr lang="en-US" dirty="0"/>
          </a:p>
        </p:txBody>
      </p:sp>
      <p:sp>
        <p:nvSpPr>
          <p:cNvPr id="21" name="Slide Number Placeholder 5"/>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t>‹#›</a:t>
            </a:fld>
            <a:endParaRPr lang="en-US" dirty="0"/>
          </a:p>
        </p:txBody>
      </p:sp>
      <p:sp>
        <p:nvSpPr>
          <p:cNvPr id="14" name="Title 1"/>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8" name="Text Placeholder 27"/>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8A85E0-C27D-4EA7-9B65-2259D3D57F1B}" type="datetime1">
              <a:rPr lang="en-US" smtClean="0"/>
              <a:t>6/18/2021</a:t>
            </a:fld>
            <a:endParaRPr lang="en-US" dirty="0"/>
          </a:p>
        </p:txBody>
      </p:sp>
      <p:sp>
        <p:nvSpPr>
          <p:cNvPr id="36" name="Slide Number Placeholder 5"/>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t>‹#›</a:t>
            </a:fld>
            <a:endParaRPr lang="en-US" dirty="0"/>
          </a:p>
        </p:txBody>
      </p:sp>
      <p:sp>
        <p:nvSpPr>
          <p:cNvPr id="2" name="Title 1"/>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7" name="Picture Placeholder 15"/>
          <p:cNvSpPr>
            <a:spLocks noGrp="1"/>
          </p:cNvSpPr>
          <p:nvPr>
            <p:ph type="pic" sz="quarter" idx="12"/>
          </p:nvPr>
        </p:nvSpPr>
        <p:spPr>
          <a:xfrm>
            <a:off x="8847137" y="3862387"/>
            <a:ext cx="2316163" cy="2538413"/>
          </a:xfrm>
        </p:spPr>
        <p:txBody>
          <a:bodyPr/>
          <a:lstStyle/>
          <a:p>
            <a:r>
              <a:rPr lang="en-US" dirty="0"/>
              <a:t>Click icon to add picture</a:t>
            </a:r>
          </a:p>
        </p:txBody>
      </p:sp>
      <p:sp>
        <p:nvSpPr>
          <p:cNvPr id="16" name="Picture Placeholder 15"/>
          <p:cNvSpPr>
            <a:spLocks noGrp="1"/>
          </p:cNvSpPr>
          <p:nvPr>
            <p:ph type="pic" sz="quarter" idx="11"/>
          </p:nvPr>
        </p:nvSpPr>
        <p:spPr>
          <a:xfrm>
            <a:off x="6210300" y="3854450"/>
            <a:ext cx="2316163" cy="2538413"/>
          </a:xfrm>
        </p:spPr>
        <p:txBody>
          <a:bodyPr/>
          <a:lstStyle/>
          <a:p>
            <a:r>
              <a:rPr lang="en-US" dirty="0"/>
              <a:t>Click icon to add picture</a:t>
            </a:r>
          </a:p>
        </p:txBody>
      </p:sp>
      <p:sp>
        <p:nvSpPr>
          <p:cNvPr id="14" name="Picture Placeholder 13"/>
          <p:cNvSpPr>
            <a:spLocks noGrp="1"/>
          </p:cNvSpPr>
          <p:nvPr>
            <p:ph type="pic" sz="quarter" idx="10"/>
          </p:nvPr>
        </p:nvSpPr>
        <p:spPr>
          <a:xfrm>
            <a:off x="6210300" y="465138"/>
            <a:ext cx="4953000" cy="3090862"/>
          </a:xfrm>
        </p:spPr>
        <p:txBody>
          <a:bodyPr/>
          <a:lstStyle/>
          <a:p>
            <a:r>
              <a:rPr lang="en-US" dirty="0"/>
              <a:t>Click icon to add picture</a:t>
            </a:r>
          </a:p>
        </p:txBody>
      </p:sp>
      <p:sp>
        <p:nvSpPr>
          <p:cNvPr id="23" name="Text Placeholder 22"/>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7E4C92F-6DC7-45A4-B0C0-61E211A30BFA}" type="datetime1">
              <a:rPr lang="en-US" smtClean="0"/>
              <a:t>6/18/2021</a:t>
            </a:fld>
            <a:endParaRPr lang="en-US" dirty="0"/>
          </a:p>
        </p:txBody>
      </p:sp>
      <p:sp>
        <p:nvSpPr>
          <p:cNvPr id="31" name="Slide Number Placeholder 5"/>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t>‹#›</a:t>
            </a:fld>
            <a:endParaRPr lang="en-US" dirty="0"/>
          </a:p>
        </p:txBody>
      </p:sp>
      <p:sp>
        <p:nvSpPr>
          <p:cNvPr id="2" name="Title 1"/>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2" name="Text Placeholder 21"/>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dirty="0"/>
              <a:t>02</a:t>
            </a:r>
          </a:p>
        </p:txBody>
      </p:sp>
      <p:sp>
        <p:nvSpPr>
          <p:cNvPr id="2" name="Title 1"/>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bg>
      <p:bgPr>
        <a:solidFill>
          <a:schemeClr val="bg2"/>
        </a:solidFill>
        <a:effectLst/>
      </p:bgPr>
    </p:bg>
    <p:spTree>
      <p:nvGrpSpPr>
        <p:cNvPr id="1" name=""/>
        <p:cNvGrpSpPr/>
        <p:nvPr/>
      </p:nvGrpSpPr>
      <p:grpSpPr>
        <a:xfrm>
          <a:off x="0" y="0"/>
          <a:ext cx="0" cy="0"/>
          <a:chOff x="0" y="0"/>
          <a:chExt cx="0" cy="0"/>
        </a:xfrm>
      </p:grpSpPr>
      <p:sp>
        <p:nvSpPr>
          <p:cNvPr id="14" name="Date Placeholder 3"/>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AED6619-73CA-4566-929D-F29708A0E466}" type="datetime1">
              <a:rPr lang="en-US" smtClean="0"/>
              <a:t>6/18/2021</a:t>
            </a:fld>
            <a:endParaRPr lang="en-US" dirty="0"/>
          </a:p>
        </p:txBody>
      </p:sp>
      <p:sp>
        <p:nvSpPr>
          <p:cNvPr id="15" name="Slide Number Placeholder 5"/>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4" name="Date Placeholder 3"/>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3C9D4A1-97AE-4539-BF9D-789388C18AC3}" type="datetime1">
              <a:rPr lang="en-US" smtClean="0"/>
              <a:t>6/18/2021</a:t>
            </a:fld>
            <a:endParaRPr lang="en-US" dirty="0"/>
          </a:p>
        </p:txBody>
      </p:sp>
      <p:sp>
        <p:nvSpPr>
          <p:cNvPr id="15" name="Slide Number Placeholder 5"/>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t>‹#›</a:t>
            </a:fld>
            <a:endParaRPr lang="en-US" dirty="0"/>
          </a:p>
        </p:txBody>
      </p:sp>
      <p:sp>
        <p:nvSpPr>
          <p:cNvPr id="7" name="Picture Placeholder 6"/>
          <p:cNvSpPr>
            <a:spLocks noGrp="1"/>
          </p:cNvSpPr>
          <p:nvPr>
            <p:ph type="pic" sz="quarter" idx="10"/>
          </p:nvPr>
        </p:nvSpPr>
        <p:spPr>
          <a:xfrm>
            <a:off x="1022147" y="0"/>
            <a:ext cx="3938588" cy="6400800"/>
          </a:xfrm>
        </p:spPr>
        <p:txBody>
          <a:bodyPr/>
          <a:lstStyle/>
          <a:p>
            <a:r>
              <a:rPr lang="en-US" dirty="0"/>
              <a:t>Click icon to add picture</a:t>
            </a:r>
          </a:p>
        </p:txBody>
      </p:sp>
      <p:pic>
        <p:nvPicPr>
          <p:cNvPr id="4" name="Picture 3" hidden="1"/>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2"/>
      </p:bgRef>
    </p:bg>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831DF15-94F0-40E5-AF76-FF5131F568BB}" type="datetime1">
              <a:rPr lang="en-US" smtClean="0"/>
              <a:t>6/18/2021</a:t>
            </a:fld>
            <a:endParaRPr lang="en-US" dirty="0"/>
          </a:p>
        </p:txBody>
      </p:sp>
      <p:sp>
        <p:nvSpPr>
          <p:cNvPr id="16" name="Slide Number Placeholder 5"/>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t>‹#›</a:t>
            </a:fld>
            <a:endParaRPr lang="en-US" dirty="0"/>
          </a:p>
        </p:txBody>
      </p:sp>
      <p:sp>
        <p:nvSpPr>
          <p:cNvPr id="3" name="Content Placeholder 2"/>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2"/>
        </a:solidFill>
        <a:effectLst/>
      </p:bgPr>
    </p:bg>
    <p:spTree>
      <p:nvGrpSpPr>
        <p:cNvPr id="1" name=""/>
        <p:cNvGrpSpPr/>
        <p:nvPr/>
      </p:nvGrpSpPr>
      <p:grpSpPr>
        <a:xfrm>
          <a:off x="0" y="0"/>
          <a:ext cx="0" cy="0"/>
          <a:chOff x="0" y="0"/>
          <a:chExt cx="0" cy="0"/>
        </a:xfrm>
      </p:grpSpPr>
      <p:sp>
        <p:nvSpPr>
          <p:cNvPr id="34" name="Text Placeholder 22"/>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dirty="0"/>
              <a:t>01</a:t>
            </a:r>
          </a:p>
        </p:txBody>
      </p:sp>
      <p:sp>
        <p:nvSpPr>
          <p:cNvPr id="21" name="Picture Placeholder 20"/>
          <p:cNvSpPr>
            <a:spLocks noGrp="1"/>
          </p:cNvSpPr>
          <p:nvPr>
            <p:ph type="pic" sz="quarter" idx="11"/>
          </p:nvPr>
        </p:nvSpPr>
        <p:spPr>
          <a:xfrm>
            <a:off x="1036601" y="3552677"/>
            <a:ext cx="1874874" cy="2848123"/>
          </a:xfrm>
        </p:spPr>
        <p:txBody>
          <a:bodyPr/>
          <a:lstStyle/>
          <a:p>
            <a:r>
              <a:rPr lang="en-US" dirty="0"/>
              <a:t>Click icon to add picture</a:t>
            </a:r>
          </a:p>
        </p:txBody>
      </p:sp>
      <p:sp>
        <p:nvSpPr>
          <p:cNvPr id="22" name="Picture Placeholder 20"/>
          <p:cNvSpPr>
            <a:spLocks noGrp="1"/>
          </p:cNvSpPr>
          <p:nvPr>
            <p:ph type="pic" sz="quarter" idx="12"/>
          </p:nvPr>
        </p:nvSpPr>
        <p:spPr>
          <a:xfrm>
            <a:off x="3101197" y="3552677"/>
            <a:ext cx="1874874" cy="2848123"/>
          </a:xfrm>
        </p:spPr>
        <p:txBody>
          <a:bodyPr/>
          <a:lstStyle/>
          <a:p>
            <a:r>
              <a:rPr lang="en-US" dirty="0"/>
              <a:t>Click icon to add picture</a:t>
            </a:r>
          </a:p>
        </p:txBody>
      </p:sp>
      <p:sp>
        <p:nvSpPr>
          <p:cNvPr id="23" name="Picture Placeholder 20"/>
          <p:cNvSpPr>
            <a:spLocks noGrp="1"/>
          </p:cNvSpPr>
          <p:nvPr>
            <p:ph type="pic" sz="quarter" idx="13"/>
          </p:nvPr>
        </p:nvSpPr>
        <p:spPr>
          <a:xfrm>
            <a:off x="5166324" y="3552677"/>
            <a:ext cx="1874874" cy="2848123"/>
          </a:xfrm>
        </p:spPr>
        <p:txBody>
          <a:bodyPr/>
          <a:lstStyle/>
          <a:p>
            <a:r>
              <a:rPr lang="en-US" dirty="0"/>
              <a:t>Click icon to add picture</a:t>
            </a:r>
          </a:p>
        </p:txBody>
      </p:sp>
      <p:sp>
        <p:nvSpPr>
          <p:cNvPr id="24" name="Picture Placeholder 20"/>
          <p:cNvSpPr>
            <a:spLocks noGrp="1"/>
          </p:cNvSpPr>
          <p:nvPr>
            <p:ph type="pic" sz="quarter" idx="14"/>
          </p:nvPr>
        </p:nvSpPr>
        <p:spPr>
          <a:xfrm>
            <a:off x="7239069" y="3552677"/>
            <a:ext cx="1874874" cy="2848123"/>
          </a:xfrm>
        </p:spPr>
        <p:txBody>
          <a:bodyPr/>
          <a:lstStyle/>
          <a:p>
            <a:r>
              <a:rPr lang="en-US" dirty="0"/>
              <a:t>Click icon to add picture</a:t>
            </a:r>
          </a:p>
        </p:txBody>
      </p:sp>
      <p:sp>
        <p:nvSpPr>
          <p:cNvPr id="25" name="Picture Placeholder 20"/>
          <p:cNvSpPr>
            <a:spLocks noGrp="1"/>
          </p:cNvSpPr>
          <p:nvPr>
            <p:ph type="pic" sz="quarter" idx="15"/>
          </p:nvPr>
        </p:nvSpPr>
        <p:spPr>
          <a:xfrm>
            <a:off x="9296046" y="3552677"/>
            <a:ext cx="1874874" cy="2848123"/>
          </a:xfrm>
        </p:spPr>
        <p:txBody>
          <a:bodyPr/>
          <a:lstStyle/>
          <a:p>
            <a:r>
              <a:rPr lang="en-US" dirty="0"/>
              <a:t>Click icon to add picture</a:t>
            </a:r>
          </a:p>
        </p:txBody>
      </p:sp>
      <p:sp>
        <p:nvSpPr>
          <p:cNvPr id="30" name="Date Placeholder 3"/>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EA23096-5BE8-40DA-94AD-78FF955A1B3E}" type="datetime1">
              <a:rPr lang="en-US" smtClean="0"/>
              <a:t>6/18/2021</a:t>
            </a:fld>
            <a:endParaRPr lang="en-US" dirty="0"/>
          </a:p>
        </p:txBody>
      </p:sp>
      <p:sp>
        <p:nvSpPr>
          <p:cNvPr id="31" name="Slide Number Placeholder 5"/>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t>‹#›</a:t>
            </a:fld>
            <a:endParaRPr lang="en-US" dirty="0"/>
          </a:p>
        </p:txBody>
      </p:sp>
      <p:sp>
        <p:nvSpPr>
          <p:cNvPr id="2" name="Title 1"/>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4" name="Text Placeholder 3"/>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6" name="Text Placeholder 3"/>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7" name="Text Placeholder 3"/>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8" name="Text Placeholder 3"/>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9" name="Text Placeholder 3"/>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028700" y="3543300"/>
            <a:ext cx="3924300" cy="3314700"/>
          </a:xfrm>
        </p:spPr>
        <p:txBody>
          <a:bodyPr/>
          <a:lstStyle/>
          <a:p>
            <a:r>
              <a:rPr lang="en-US" dirty="0"/>
              <a:t>Click icon to add picture</a:t>
            </a:r>
          </a:p>
        </p:txBody>
      </p:sp>
      <p:sp>
        <p:nvSpPr>
          <p:cNvPr id="6" name="Content Placeholder 2"/>
          <p:cNvSpPr>
            <a:spLocks noGrp="1"/>
          </p:cNvSpPr>
          <p:nvPr>
            <p:ph idx="4294967295"/>
          </p:nvPr>
        </p:nvSpPr>
        <p:spPr>
          <a:xfrm>
            <a:off x="6191250" y="1981200"/>
            <a:ext cx="4972050" cy="4473575"/>
          </a:xfrm>
        </p:spPr>
        <p:txBody>
          <a:bodyPr>
            <a:normAutofit/>
          </a:bodyPr>
          <a:lstStyle>
            <a:lvl1pPr marL="0" indent="0">
              <a:buNone/>
              <a:defRPr/>
            </a:lvl1pPr>
          </a:lstStyle>
          <a:p>
            <a:pPr lvl="0"/>
            <a:r>
              <a:rPr lang="en-US" sz="160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236080D-2807-4896-9E32-3B1314704DF3}" type="datetime1">
              <a:rPr lang="en-US" smtClean="0"/>
              <a:t>6/18/2021</a:t>
            </a:fld>
            <a:endParaRPr lang="en-US" dirty="0"/>
          </a:p>
        </p:txBody>
      </p:sp>
      <p:sp>
        <p:nvSpPr>
          <p:cNvPr id="18" name="Slide Number Placeholder 5"/>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t>‹#›</a:t>
            </a:fld>
            <a:endParaRPr lang="en-US" dirty="0"/>
          </a:p>
        </p:txBody>
      </p:sp>
      <p:sp>
        <p:nvSpPr>
          <p:cNvPr id="2" name="Title 1"/>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BFC6801-573A-4F45-9583-61625DB49312}" type="datetime1">
              <a:rPr lang="en-US" smtClean="0"/>
              <a:t>6/18/2021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1.xml"/><Relationship Id="rId1" Type="http://schemas.openxmlformats.org/officeDocument/2006/relationships/tags" Target="../tags/tag1.xml"/><Relationship Id="rId5" Type="http://schemas.openxmlformats.org/officeDocument/2006/relationships/image" Target="../media/image15.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1.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webp"/><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C9C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914513" y="876300"/>
            <a:ext cx="5181486" cy="1473362"/>
          </a:xfrm>
        </p:spPr>
        <p:txBody>
          <a:bodyPr>
            <a:normAutofit fontScale="90000"/>
          </a:bodyPr>
          <a:lstStyle/>
          <a:p>
            <a:r>
              <a:rPr lang="en-US" sz="5300" dirty="0"/>
              <a:t>Credit card</a:t>
            </a:r>
            <a:br>
              <a:rPr lang="en-US" sz="5300" dirty="0"/>
            </a:br>
            <a:r>
              <a:rPr lang="en-US" sz="5300" dirty="0"/>
              <a:t>fraud detection</a:t>
            </a:r>
            <a:endParaRPr lang="en-US" dirty="0"/>
          </a:p>
        </p:txBody>
      </p:sp>
      <p:sp>
        <p:nvSpPr>
          <p:cNvPr id="18" name="Text Placeholder 17"/>
          <p:cNvSpPr>
            <a:spLocks noGrp="1"/>
          </p:cNvSpPr>
          <p:nvPr>
            <p:ph type="body" sz="quarter" idx="12"/>
          </p:nvPr>
        </p:nvSpPr>
        <p:spPr>
          <a:xfrm>
            <a:off x="1091407" y="3778466"/>
            <a:ext cx="5067299" cy="2888551"/>
          </a:xfrm>
        </p:spPr>
        <p:txBody>
          <a:bodyPr/>
          <a:lstStyle/>
          <a:p>
            <a:pPr algn="ctr"/>
            <a:r>
              <a:rPr lang="en-US" b="1" dirty="0">
                <a:solidFill>
                  <a:schemeClr val="tx1"/>
                </a:solidFill>
              </a:rPr>
              <a:t>Team Members</a:t>
            </a:r>
          </a:p>
          <a:p>
            <a:pPr>
              <a:lnSpc>
                <a:spcPct val="100000"/>
              </a:lnSpc>
            </a:pPr>
            <a:r>
              <a:rPr lang="en-US" b="1" dirty="0"/>
              <a:t>Shivam Kumar		1SI18CS104</a:t>
            </a:r>
          </a:p>
          <a:p>
            <a:pPr>
              <a:lnSpc>
                <a:spcPct val="100000"/>
              </a:lnSpc>
            </a:pPr>
            <a:r>
              <a:rPr lang="en-US" b="1" dirty="0"/>
              <a:t>Satyam Mani Tripathi	1SI18CS102</a:t>
            </a:r>
          </a:p>
          <a:p>
            <a:pPr>
              <a:lnSpc>
                <a:spcPct val="100000"/>
              </a:lnSpc>
            </a:pPr>
            <a:r>
              <a:rPr lang="en-US" b="1" dirty="0" err="1"/>
              <a:t>Srijan</a:t>
            </a:r>
            <a:r>
              <a:rPr lang="en-US" b="1" dirty="0"/>
              <a:t> </a:t>
            </a:r>
            <a:r>
              <a:rPr lang="en-US" b="1" dirty="0" err="1"/>
              <a:t>Chandrakar</a:t>
            </a:r>
            <a:r>
              <a:rPr lang="en-US" b="1" dirty="0"/>
              <a:t>		1SI18CS113</a:t>
            </a:r>
          </a:p>
          <a:p>
            <a:pPr>
              <a:lnSpc>
                <a:spcPct val="100000"/>
              </a:lnSpc>
            </a:pPr>
            <a:r>
              <a:rPr lang="en-US" b="1" dirty="0" err="1"/>
              <a:t>Sidhharth</a:t>
            </a:r>
            <a:r>
              <a:rPr lang="en-US" b="1" dirty="0"/>
              <a:t> Tiwari</a:t>
            </a:r>
            <a:r>
              <a:rPr lang="en-IN" b="1" dirty="0"/>
              <a:t>		</a:t>
            </a:r>
            <a:r>
              <a:rPr lang="en-IN" altLang="en-US" b="1" dirty="0"/>
              <a:t>1SI18CS108</a:t>
            </a:r>
            <a:endParaRPr lang="en-US" b="1" dirty="0"/>
          </a:p>
          <a:p>
            <a:pPr>
              <a:lnSpc>
                <a:spcPct val="100000"/>
              </a:lnSpc>
            </a:pPr>
            <a:r>
              <a:rPr lang="en-US" b="1" dirty="0"/>
              <a:t>Suraj Jha			1SI18CS141</a:t>
            </a:r>
          </a:p>
          <a:p>
            <a:pPr>
              <a:lnSpc>
                <a:spcPct val="100000"/>
              </a:lnSpc>
            </a:pPr>
            <a:r>
              <a:rPr lang="en-US" b="1" dirty="0"/>
              <a:t>Amit Kumar		1SI18CS140</a:t>
            </a:r>
          </a:p>
          <a:p>
            <a:pPr>
              <a:lnSpc>
                <a:spcPct val="100000"/>
              </a:lnSpc>
            </a:pPr>
            <a:r>
              <a:rPr lang="en-US" b="1" dirty="0"/>
              <a:t>Swaroop K		1SI18CS121</a:t>
            </a:r>
          </a:p>
          <a:p>
            <a:endParaRPr lang="en-US" dirty="0"/>
          </a:p>
        </p:txBody>
      </p:sp>
      <p:pic>
        <p:nvPicPr>
          <p:cNvPr id="8" name="Picture Placeholder 7"/>
          <p:cNvPicPr>
            <a:picLocks noGrp="1" noChangeAspect="1"/>
          </p:cNvPicPr>
          <p:nvPr>
            <p:ph type="pic" sz="quarter" idx="11"/>
          </p:nvPr>
        </p:nvPicPr>
        <p:blipFill>
          <a:blip r:embed="rId3"/>
          <a:srcRect l="21232" r="21232"/>
          <a:stretch>
            <a:fillRect/>
          </a:stretch>
        </p:blip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EAEA2-7EFA-4E26-853C-0BFF9C43C43C}"/>
              </a:ext>
            </a:extLst>
          </p:cNvPr>
          <p:cNvSpPr>
            <a:spLocks noGrp="1"/>
          </p:cNvSpPr>
          <p:nvPr>
            <p:ph type="dt" sz="half" idx="2"/>
          </p:nvPr>
        </p:nvSpPr>
        <p:spPr/>
        <p:txBody>
          <a:bodyPr/>
          <a:lstStyle/>
          <a:p>
            <a:fld id="{3A813DE2-2D04-448A-9F5A-F94B83C7239E}" type="datetime1">
              <a:rPr lang="en-US" smtClean="0"/>
              <a:t>6/18/2021</a:t>
            </a:fld>
            <a:endParaRPr lang="en-US" dirty="0"/>
          </a:p>
        </p:txBody>
      </p:sp>
      <p:sp>
        <p:nvSpPr>
          <p:cNvPr id="3" name="Title 2">
            <a:extLst>
              <a:ext uri="{FF2B5EF4-FFF2-40B4-BE49-F238E27FC236}">
                <a16:creationId xmlns:a16="http://schemas.microsoft.com/office/drawing/2014/main" id="{DC86CA4C-0019-4FE0-952B-8862425B3A35}"/>
              </a:ext>
            </a:extLst>
          </p:cNvPr>
          <p:cNvSpPr>
            <a:spLocks noGrp="1"/>
          </p:cNvSpPr>
          <p:nvPr>
            <p:ph type="title"/>
          </p:nvPr>
        </p:nvSpPr>
        <p:spPr>
          <a:xfrm>
            <a:off x="915302" y="361068"/>
            <a:ext cx="9327826" cy="1024388"/>
          </a:xfrm>
        </p:spPr>
        <p:txBody>
          <a:bodyPr/>
          <a:lstStyle/>
          <a:p>
            <a:r>
              <a:rPr lang="en-IN" sz="4800" dirty="0"/>
              <a:t>Gradient Descent</a:t>
            </a:r>
          </a:p>
        </p:txBody>
      </p:sp>
      <p:sp>
        <p:nvSpPr>
          <p:cNvPr id="5" name="TextBox 4">
            <a:extLst>
              <a:ext uri="{FF2B5EF4-FFF2-40B4-BE49-F238E27FC236}">
                <a16:creationId xmlns:a16="http://schemas.microsoft.com/office/drawing/2014/main" id="{2BE13A35-D7E7-4B89-9A5C-14A7387F07DD}"/>
              </a:ext>
              <a:ext uri="{0E8463F5-2612-4B73-B781-2AC19BF7D78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688E6B8-BE77-4BAD-85FB-AF5EF9C0AC2F}"/>
              </a:ext>
            </a:extLst>
          </p:cNvPr>
          <p:cNvSpPr txBox="1"/>
          <p:nvPr/>
        </p:nvSpPr>
        <p:spPr>
          <a:xfrm>
            <a:off x="745315" y="1124528"/>
            <a:ext cx="10531383" cy="342401"/>
          </a:xfrm>
          <a:prstGeom prst="rect">
            <a:avLst/>
          </a:prstGeom>
        </p:spPr>
        <p:txBody>
          <a:bodyPr vert="horz" wrap="square" lIns="95250" tIns="47625" rIns="95250" bIns="47625" rtlCol="0" anchor="t">
            <a:spAutoFit/>
          </a:bodyPr>
          <a:lstStyle/>
          <a:p>
            <a:pPr marL="342900" indent="-342900" algn="l">
              <a:buClr>
                <a:schemeClr val="accent1"/>
              </a:buClr>
              <a:buChar char="•"/>
              <a:defRPr lang="en-US" sz="1400" dirty="0"/>
            </a:pPr>
            <a:r>
              <a:rPr lang="en-US" sz="1600" dirty="0"/>
              <a:t>Gradient Descent is an optimization algorithm </a:t>
            </a:r>
            <a:r>
              <a:rPr lang="en-US" sz="1600" dirty="0">
                <a:latin typeface="arial"/>
              </a:rPr>
              <a:t>for finding a local minimum of a differentiable function</a:t>
            </a:r>
            <a:r>
              <a:rPr lang="en-US" dirty="0">
                <a:latin typeface="arial"/>
              </a:rPr>
              <a:t>.</a:t>
            </a:r>
          </a:p>
        </p:txBody>
      </p:sp>
      <p:sp>
        <p:nvSpPr>
          <p:cNvPr id="6" name="TextBox 5">
            <a:extLst>
              <a:ext uri="{FF2B5EF4-FFF2-40B4-BE49-F238E27FC236}">
                <a16:creationId xmlns:a16="http://schemas.microsoft.com/office/drawing/2014/main" id="{25FE138D-4EDC-4C6C-A194-28A9348F5004}"/>
              </a:ext>
              <a:ext uri="{F45DDC3C-D464-42AC-BEA8-571AFDBA679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4709AB3-E635-4372-B5D6-75E8B9F3BE0C}"/>
              </a:ext>
            </a:extLst>
          </p:cNvPr>
          <p:cNvSpPr txBox="1"/>
          <p:nvPr/>
        </p:nvSpPr>
        <p:spPr>
          <a:xfrm>
            <a:off x="745314" y="1492150"/>
            <a:ext cx="9978103" cy="342401"/>
          </a:xfrm>
          <a:prstGeom prst="rect">
            <a:avLst/>
          </a:prstGeom>
        </p:spPr>
        <p:txBody>
          <a:bodyPr vert="horz" wrap="square" lIns="95250" tIns="47625" rIns="95250" bIns="47625" rtlCol="0" anchor="t">
            <a:spAutoFit/>
          </a:bodyPr>
          <a:lstStyle/>
          <a:p>
            <a:pPr marL="342900" indent="-342900" algn="l">
              <a:buClr>
                <a:schemeClr val="accent1"/>
              </a:buClr>
              <a:buChar char="•"/>
              <a:defRPr lang="en-US" sz="1400" dirty="0"/>
            </a:pPr>
            <a:r>
              <a:rPr lang="en-US" sz="1600" dirty="0">
                <a:latin typeface="+mj-lt"/>
              </a:rPr>
              <a:t>By far the most common way to optimize models and neural networks.</a:t>
            </a:r>
          </a:p>
        </p:txBody>
      </p:sp>
      <p:sp>
        <p:nvSpPr>
          <p:cNvPr id="8" name="TextBox 7">
            <a:extLst>
              <a:ext uri="{FF2B5EF4-FFF2-40B4-BE49-F238E27FC236}">
                <a16:creationId xmlns:a16="http://schemas.microsoft.com/office/drawing/2014/main" id="{40BC63D3-A4C9-4176-AA1E-A31FF657F52F}"/>
              </a:ext>
            </a:extLst>
          </p:cNvPr>
          <p:cNvSpPr txBox="1"/>
          <p:nvPr/>
        </p:nvSpPr>
        <p:spPr>
          <a:xfrm>
            <a:off x="886692" y="1964250"/>
            <a:ext cx="9356436" cy="369332"/>
          </a:xfrm>
          <a:prstGeom prst="rect">
            <a:avLst/>
          </a:prstGeom>
          <a:noFill/>
        </p:spPr>
        <p:txBody>
          <a:bodyPr wrap="square">
            <a:spAutoFit/>
          </a:bodyPr>
          <a:lstStyle/>
          <a:p>
            <a:pPr>
              <a:defRPr lang="en-US" sz="1500" dirty="0"/>
            </a:pPr>
            <a:r>
              <a:rPr lang="en-US" sz="1800" b="1" dirty="0"/>
              <a:t>Consider a simple example of linear regression to understand Gradient Descent</a:t>
            </a:r>
          </a:p>
        </p:txBody>
      </p:sp>
      <p:pic>
        <p:nvPicPr>
          <p:cNvPr id="9" name="Picture 8">
            <a:extLst>
              <a:ext uri="{FF2B5EF4-FFF2-40B4-BE49-F238E27FC236}">
                <a16:creationId xmlns:a16="http://schemas.microsoft.com/office/drawing/2014/main" id="{AF24EC45-8BC3-4FD2-A890-022D4C20D2D0}"/>
              </a:ext>
              <a:ext uri="{8D3330D5-CB62-4D30-90FB-832484AE0C1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4B356C1-97B4-4BAC-A320-E6F075D9545F}"/>
              </a:ext>
            </a:extLst>
          </p:cNvPr>
          <p:cNvPicPr>
            <a:picLocks noChangeAspect="1"/>
          </p:cNvPicPr>
          <p:nvPr/>
        </p:nvPicPr>
        <p:blipFill>
          <a:blip r:embed="rId3"/>
          <a:stretch>
            <a:fillRect/>
          </a:stretch>
        </p:blipFill>
        <p:spPr>
          <a:xfrm>
            <a:off x="915302" y="2678542"/>
            <a:ext cx="2080240" cy="1729387"/>
          </a:xfrm>
          <a:prstGeom prst="rect">
            <a:avLst/>
          </a:prstGeom>
          <a:noFill/>
        </p:spPr>
      </p:pic>
      <p:sp>
        <p:nvSpPr>
          <p:cNvPr id="11" name="TextBox 10">
            <a:extLst>
              <a:ext uri="{FF2B5EF4-FFF2-40B4-BE49-F238E27FC236}">
                <a16:creationId xmlns:a16="http://schemas.microsoft.com/office/drawing/2014/main" id="{48999370-5D7F-464F-B6CD-E36635692E3D}"/>
              </a:ext>
            </a:extLst>
          </p:cNvPr>
          <p:cNvSpPr txBox="1"/>
          <p:nvPr/>
        </p:nvSpPr>
        <p:spPr>
          <a:xfrm>
            <a:off x="2995542" y="2584993"/>
            <a:ext cx="8891658" cy="584775"/>
          </a:xfrm>
          <a:prstGeom prst="rect">
            <a:avLst/>
          </a:prstGeom>
          <a:noFill/>
        </p:spPr>
        <p:txBody>
          <a:bodyPr wrap="square">
            <a:spAutoFit/>
          </a:bodyPr>
          <a:lstStyle/>
          <a:p>
            <a:pPr>
              <a:defRPr lang="en-US" sz="1200" dirty="0"/>
            </a:pPr>
            <a:r>
              <a:rPr lang="en-US" sz="1600" dirty="0"/>
              <a:t>Our goal is to fit the line to data.</a:t>
            </a:r>
          </a:p>
          <a:p>
            <a:pPr>
              <a:defRPr lang="en-US" sz="1200" dirty="0"/>
            </a:pPr>
            <a:r>
              <a:rPr lang="en-US" sz="1600" dirty="0"/>
              <a:t>To fit the line, we need to find optimal value of slope &amp; intercept. </a:t>
            </a:r>
          </a:p>
        </p:txBody>
      </p:sp>
      <p:sp>
        <p:nvSpPr>
          <p:cNvPr id="13" name="TextBox 12">
            <a:extLst>
              <a:ext uri="{FF2B5EF4-FFF2-40B4-BE49-F238E27FC236}">
                <a16:creationId xmlns:a16="http://schemas.microsoft.com/office/drawing/2014/main" id="{7D2F4136-D298-4F27-B21B-EECB883CD80E}"/>
              </a:ext>
            </a:extLst>
          </p:cNvPr>
          <p:cNvSpPr txBox="1"/>
          <p:nvPr/>
        </p:nvSpPr>
        <p:spPr>
          <a:xfrm>
            <a:off x="2995542" y="3282369"/>
            <a:ext cx="6096000" cy="338554"/>
          </a:xfrm>
          <a:prstGeom prst="rect">
            <a:avLst/>
          </a:prstGeom>
          <a:noFill/>
        </p:spPr>
        <p:txBody>
          <a:bodyPr wrap="square">
            <a:spAutoFit/>
          </a:bodyPr>
          <a:lstStyle/>
          <a:p>
            <a:pPr>
              <a:defRPr lang="en-US" sz="1200" dirty="0"/>
            </a:pPr>
            <a:r>
              <a:rPr lang="en-US" sz="1600" dirty="0"/>
              <a:t>For simplicity, we estimated the slope to be 0.6</a:t>
            </a:r>
            <a:r>
              <a:rPr lang="en-US" dirty="0">
                <a:solidFill>
                  <a:schemeClr val="accent1"/>
                </a:solidFill>
              </a:rPr>
              <a:t>.</a:t>
            </a:r>
          </a:p>
        </p:txBody>
      </p:sp>
      <p:sp>
        <p:nvSpPr>
          <p:cNvPr id="15" name="TextBox 14">
            <a:extLst>
              <a:ext uri="{FF2B5EF4-FFF2-40B4-BE49-F238E27FC236}">
                <a16:creationId xmlns:a16="http://schemas.microsoft.com/office/drawing/2014/main" id="{A0A1789E-C3E1-49BC-B9A0-7220423D845D}"/>
              </a:ext>
            </a:extLst>
          </p:cNvPr>
          <p:cNvSpPr txBox="1"/>
          <p:nvPr/>
        </p:nvSpPr>
        <p:spPr>
          <a:xfrm>
            <a:off x="3048000" y="3292810"/>
            <a:ext cx="6096000" cy="276999"/>
          </a:xfrm>
          <a:prstGeom prst="rect">
            <a:avLst/>
          </a:prstGeom>
          <a:noFill/>
        </p:spPr>
        <p:txBody>
          <a:bodyPr wrap="square">
            <a:spAutoFit/>
          </a:bodyPr>
          <a:lstStyle/>
          <a:p>
            <a:pPr>
              <a:defRPr lang="en-US" sz="1200" dirty="0"/>
            </a:pPr>
            <a:r>
              <a:rPr lang="en-US" dirty="0">
                <a:solidFill>
                  <a:schemeClr val="accent1"/>
                </a:solidFill>
              </a:rPr>
              <a:t>For simplicity, we estimated the slope to be 0.6.</a:t>
            </a:r>
          </a:p>
        </p:txBody>
      </p:sp>
      <p:sp>
        <p:nvSpPr>
          <p:cNvPr id="16" name="TextBox 15">
            <a:extLst>
              <a:ext uri="{FF2B5EF4-FFF2-40B4-BE49-F238E27FC236}">
                <a16:creationId xmlns:a16="http://schemas.microsoft.com/office/drawing/2014/main" id="{A968A2B2-E955-4730-853F-BCA49E8ABCC5}"/>
              </a:ext>
              <a:ext uri="{7BDA42B1-DA70-4DB6-96EC-70D851F0271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92D649F-42E1-43E8-BD28-D3D74E7D8812}"/>
              </a:ext>
            </a:extLst>
          </p:cNvPr>
          <p:cNvSpPr txBox="1"/>
          <p:nvPr/>
        </p:nvSpPr>
        <p:spPr>
          <a:xfrm>
            <a:off x="2995541" y="3710180"/>
            <a:ext cx="5372603" cy="311624"/>
          </a:xfrm>
          <a:prstGeom prst="rect">
            <a:avLst/>
          </a:prstGeom>
        </p:spPr>
        <p:txBody>
          <a:bodyPr vert="horz" wrap="square" lIns="95250" tIns="47625" rIns="95250" bIns="47625" rtlCol="0" anchor="t">
            <a:spAutoFit/>
          </a:bodyPr>
          <a:lstStyle/>
          <a:p>
            <a:pPr>
              <a:defRPr lang="en-US" sz="1400" dirty="0"/>
            </a:pPr>
            <a:r>
              <a:rPr lang="en-US" sz="1400" b="0" dirty="0">
                <a:latin typeface="+mj-lt"/>
              </a:rPr>
              <a:t>Predicted Height = intercept +  0.6 * weight</a:t>
            </a:r>
          </a:p>
        </p:txBody>
      </p:sp>
      <p:sp>
        <p:nvSpPr>
          <p:cNvPr id="17" name="TextBox 16">
            <a:extLst>
              <a:ext uri="{FF2B5EF4-FFF2-40B4-BE49-F238E27FC236}">
                <a16:creationId xmlns:a16="http://schemas.microsoft.com/office/drawing/2014/main" id="{B6787C95-BCFC-40A6-8339-E0A499BB5082}"/>
              </a:ext>
              <a:ext uri="{B3D74A78-711D-43E0-9E21-E4F79091536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4DEF36D-2120-43E9-88C4-305DF222F949}"/>
              </a:ext>
            </a:extLst>
          </p:cNvPr>
          <p:cNvSpPr txBox="1"/>
          <p:nvPr>
            <p:custDataLst>
              <p:tags r:id="rId1"/>
            </p:custDataLst>
          </p:nvPr>
        </p:nvSpPr>
        <p:spPr>
          <a:xfrm>
            <a:off x="515672" y="4598613"/>
            <a:ext cx="2743200" cy="308552"/>
          </a:xfrm>
          <a:ln w="25400" cap="flat">
            <a:solidFill>
              <a:schemeClr val="accent1">
                <a:shade val="50000"/>
              </a:schemeClr>
            </a:solidFill>
            <a:prstDash val="solid"/>
            <a:round/>
          </a:ln>
        </p:spPr>
        <p:txBody>
          <a:bodyPr vert="horz" wrap="square" lIns="95250" tIns="47625" rIns="95250" bIns="47625" rtlCol="0" anchor="ctr">
            <a:spAutoFit/>
          </a:bodyPr>
          <a:lstStyle/>
          <a:p>
            <a:pPr algn="ctr">
              <a:defRPr lang="en-US" sz="1400" dirty="0"/>
            </a:pPr>
            <a:r>
              <a:rPr lang="en-US" dirty="0"/>
              <a:t>Finding gradient Descent</a:t>
            </a:r>
          </a:p>
        </p:txBody>
      </p:sp>
      <p:sp>
        <p:nvSpPr>
          <p:cNvPr id="18" name="TextBox 17">
            <a:extLst>
              <a:ext uri="{FF2B5EF4-FFF2-40B4-BE49-F238E27FC236}">
                <a16:creationId xmlns:a16="http://schemas.microsoft.com/office/drawing/2014/main" id="{2526D062-0BAB-4E33-91FE-A7DC325D3F0A}"/>
              </a:ext>
              <a:ext uri="{FF238823-8B48-4DF5-8391-26A6C1C78B1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D4BFC47-70D7-4BF1-86D4-C246C6ADC176}"/>
              </a:ext>
            </a:extLst>
          </p:cNvPr>
          <p:cNvSpPr txBox="1"/>
          <p:nvPr/>
        </p:nvSpPr>
        <p:spPr>
          <a:xfrm>
            <a:off x="6619090" y="4615802"/>
            <a:ext cx="3810543" cy="311624"/>
          </a:xfrm>
          <a:prstGeom prst="rect">
            <a:avLst/>
          </a:prstGeom>
        </p:spPr>
        <p:txBody>
          <a:bodyPr vert="horz" lIns="95250" tIns="47625" rIns="95250" bIns="47625" rtlCol="0" anchor="ctr">
            <a:spAutoFit/>
          </a:bodyPr>
          <a:lstStyle/>
          <a:p>
            <a:pPr>
              <a:defRPr lang="en-US" sz="1200" dirty="0"/>
            </a:pPr>
            <a:r>
              <a:rPr lang="en-US" sz="1400" dirty="0"/>
              <a:t>Pick a random value of intercept, say 0.</a:t>
            </a:r>
            <a:endParaRPr lang="en-US" sz="1100" dirty="0"/>
          </a:p>
        </p:txBody>
      </p:sp>
      <p:sp>
        <p:nvSpPr>
          <p:cNvPr id="19" name="TextBox 18">
            <a:extLst>
              <a:ext uri="{FF2B5EF4-FFF2-40B4-BE49-F238E27FC236}">
                <a16:creationId xmlns:a16="http://schemas.microsoft.com/office/drawing/2014/main" id="{EB3E0A28-9563-497D-82B5-ACF457C67BC8}"/>
              </a:ext>
              <a:ext uri="{AB47B300-A39A-4A76-8861-5516FE52A68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8E4B64E-46B2-4D81-9756-FF5B11C0BC73}"/>
              </a:ext>
            </a:extLst>
          </p:cNvPr>
          <p:cNvSpPr txBox="1"/>
          <p:nvPr/>
        </p:nvSpPr>
        <p:spPr>
          <a:xfrm>
            <a:off x="6642293" y="4856095"/>
            <a:ext cx="4898498" cy="1019510"/>
          </a:xfrm>
          <a:prstGeom prst="rect">
            <a:avLst/>
          </a:prstGeom>
        </p:spPr>
        <p:txBody>
          <a:bodyPr vert="horz" lIns="95250" tIns="47625" rIns="95250" bIns="47625" rtlCol="0" anchor="ctr">
            <a:spAutoFit/>
          </a:bodyPr>
          <a:lstStyle/>
          <a:p>
            <a:pPr>
              <a:defRPr lang="en-US" sz="1200" dirty="0"/>
            </a:pPr>
            <a:r>
              <a:rPr lang="en-US" sz="1200" dirty="0"/>
              <a:t>We will evaluate how well this line fits the data using loss function. </a:t>
            </a:r>
          </a:p>
          <a:p>
            <a:pPr>
              <a:defRPr lang="en-US" sz="1200" dirty="0"/>
            </a:pPr>
            <a:endParaRPr lang="en-US" sz="1200" dirty="0"/>
          </a:p>
          <a:p>
            <a:pPr lvl="1">
              <a:defRPr lang="en-US" sz="1200" dirty="0"/>
            </a:pPr>
            <a:r>
              <a:rPr lang="en-US" sz="1200" dirty="0"/>
              <a:t>Loss Function = Sum of square of Residuals</a:t>
            </a:r>
          </a:p>
          <a:p>
            <a:pPr lvl="3">
              <a:defRPr lang="en-US" sz="1200" dirty="0"/>
            </a:pPr>
            <a:r>
              <a:rPr lang="en-US" sz="1200" dirty="0"/>
              <a:t>= (h1 - ph1)</a:t>
            </a:r>
            <a:r>
              <a:rPr lang="en-US" sz="1200" baseline="30000" dirty="0"/>
              <a:t>2</a:t>
            </a:r>
            <a:r>
              <a:rPr lang="en-US" sz="1200" dirty="0"/>
              <a:t>  +  (h2 - ph2)</a:t>
            </a:r>
            <a:r>
              <a:rPr lang="en-US" sz="1200" baseline="30000" dirty="0"/>
              <a:t>2 </a:t>
            </a:r>
            <a:r>
              <a:rPr lang="en-US" sz="1200" dirty="0"/>
              <a:t> +  (h3 - ph3)</a:t>
            </a:r>
            <a:r>
              <a:rPr lang="en-US" sz="1200" baseline="30000" dirty="0"/>
              <a:t>2</a:t>
            </a:r>
          </a:p>
        </p:txBody>
      </p:sp>
      <p:pic>
        <p:nvPicPr>
          <p:cNvPr id="20" name="Picture 19">
            <a:extLst>
              <a:ext uri="{FF2B5EF4-FFF2-40B4-BE49-F238E27FC236}">
                <a16:creationId xmlns:a16="http://schemas.microsoft.com/office/drawing/2014/main" id="{4A3C178A-EF1D-4104-99B1-D3881776C9C7}"/>
              </a:ext>
              <a:ext uri="{0855D9BD-19EC-4FCB-B892-A17430A6DE4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F9ADB60-F3F9-4C1D-B803-DB512AB25824}"/>
              </a:ext>
            </a:extLst>
          </p:cNvPr>
          <p:cNvPicPr>
            <a:picLocks noChangeAspect="1"/>
          </p:cNvPicPr>
          <p:nvPr/>
        </p:nvPicPr>
        <p:blipFill>
          <a:blip r:embed="rId4"/>
          <a:stretch>
            <a:fillRect/>
          </a:stretch>
        </p:blipFill>
        <p:spPr>
          <a:xfrm>
            <a:off x="907420" y="4966235"/>
            <a:ext cx="1992333" cy="1653111"/>
          </a:xfrm>
          <a:prstGeom prst="rect">
            <a:avLst/>
          </a:prstGeom>
          <a:noFill/>
        </p:spPr>
      </p:pic>
      <p:pic>
        <p:nvPicPr>
          <p:cNvPr id="21" name="Picture 20">
            <a:extLst>
              <a:ext uri="{FF2B5EF4-FFF2-40B4-BE49-F238E27FC236}">
                <a16:creationId xmlns:a16="http://schemas.microsoft.com/office/drawing/2014/main" id="{A06C5997-D639-464B-B6F6-A531E7664C56}"/>
              </a:ext>
              <a:ext uri="{55F27063-93DC-4BC9-9EAF-3981DD4F235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79F58AC-011F-4CAA-89D7-2DBCF3D28A0A}"/>
              </a:ext>
            </a:extLst>
          </p:cNvPr>
          <p:cNvPicPr>
            <a:picLocks noChangeAspect="1"/>
          </p:cNvPicPr>
          <p:nvPr/>
        </p:nvPicPr>
        <p:blipFill>
          <a:blip r:embed="rId5"/>
          <a:stretch>
            <a:fillRect/>
          </a:stretch>
        </p:blipFill>
        <p:spPr>
          <a:xfrm>
            <a:off x="3258872" y="5301782"/>
            <a:ext cx="1289341" cy="1322609"/>
          </a:xfrm>
          <a:prstGeom prst="rect">
            <a:avLst/>
          </a:prstGeom>
          <a:noFill/>
        </p:spPr>
      </p:pic>
      <p:sp>
        <p:nvSpPr>
          <p:cNvPr id="22" name="TextBox 21">
            <a:extLst>
              <a:ext uri="{FF2B5EF4-FFF2-40B4-BE49-F238E27FC236}">
                <a16:creationId xmlns:a16="http://schemas.microsoft.com/office/drawing/2014/main" id="{65557E9D-6C99-4ECC-B106-3381768E16F3}"/>
              </a:ext>
              <a:ext uri="{D8A6ED9B-B252-4681-8C25-C29B7D88D84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02E7602-57AE-4004-8812-36E3D6245072}"/>
              </a:ext>
            </a:extLst>
          </p:cNvPr>
          <p:cNvSpPr txBox="1"/>
          <p:nvPr/>
        </p:nvSpPr>
        <p:spPr>
          <a:xfrm>
            <a:off x="3145527" y="4907165"/>
            <a:ext cx="3498885" cy="308552"/>
          </a:xfrm>
          <a:prstGeom prst="homePlate">
            <a:avLst/>
          </a:prstGeom>
          <a:solidFill>
            <a:schemeClr val="accent1"/>
          </a:solidFill>
        </p:spPr>
        <p:txBody>
          <a:bodyPr vert="horz" lIns="95250" tIns="47625" rIns="95250" bIns="47625" rtlCol="0" anchor="ctr">
            <a:spAutoFit/>
          </a:bodyPr>
          <a:lstStyle/>
          <a:p>
            <a:pPr algn="ctr">
              <a:defRPr lang="en-US" sz="1400" dirty="0"/>
            </a:pPr>
            <a:r>
              <a:rPr lang="en-US" b="1" dirty="0">
                <a:solidFill>
                  <a:schemeClr val="bg1"/>
                </a:solidFill>
              </a:rPr>
              <a:t>Our Plot for Loss Function</a:t>
            </a:r>
          </a:p>
        </p:txBody>
      </p:sp>
    </p:spTree>
    <p:extLst>
      <p:ext uri="{BB962C8B-B14F-4D97-AF65-F5344CB8AC3E}">
        <p14:creationId xmlns:p14="http://schemas.microsoft.com/office/powerpoint/2010/main" val="3662061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2816D4-524A-4DC1-92B8-E9B88EA0508A}"/>
              </a:ext>
            </a:extLst>
          </p:cNvPr>
          <p:cNvSpPr>
            <a:spLocks noGrp="1"/>
          </p:cNvSpPr>
          <p:nvPr>
            <p:ph type="dt" sz="half" idx="2"/>
          </p:nvPr>
        </p:nvSpPr>
        <p:spPr/>
        <p:txBody>
          <a:bodyPr/>
          <a:lstStyle/>
          <a:p>
            <a:fld id="{3A813DE2-2D04-448A-9F5A-F94B83C7239E}" type="datetime1">
              <a:rPr lang="en-US" smtClean="0"/>
              <a:t>6/18/2021</a:t>
            </a:fld>
            <a:endParaRPr lang="en-US" dirty="0"/>
          </a:p>
        </p:txBody>
      </p:sp>
      <p:sp>
        <p:nvSpPr>
          <p:cNvPr id="4" name="TextBox 3">
            <a:extLst>
              <a:ext uri="{FF2B5EF4-FFF2-40B4-BE49-F238E27FC236}">
                <a16:creationId xmlns:a16="http://schemas.microsoft.com/office/drawing/2014/main" id="{F1CF096B-02C6-47F8-9EF3-1DD752A42390}"/>
              </a:ext>
              <a:ext uri="{137CC180-4485-44B3-B425-50AABC1568E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6B59427-BAE7-4B9A-9B94-902039BE6264}"/>
              </a:ext>
            </a:extLst>
          </p:cNvPr>
          <p:cNvSpPr txBox="1"/>
          <p:nvPr>
            <p:custDataLst>
              <p:tags r:id="rId1"/>
            </p:custDataLst>
          </p:nvPr>
        </p:nvSpPr>
        <p:spPr>
          <a:xfrm>
            <a:off x="854802" y="695652"/>
            <a:ext cx="2286000" cy="308552"/>
          </a:xfrm>
          <a:ln w="25400" cap="flat">
            <a:solidFill>
              <a:schemeClr val="accent1">
                <a:shade val="50000"/>
              </a:schemeClr>
            </a:solidFill>
            <a:prstDash val="solid"/>
            <a:round/>
          </a:ln>
        </p:spPr>
        <p:txBody>
          <a:bodyPr vert="horz" lIns="95250" tIns="47625" rIns="95250" bIns="47625" rtlCol="0" anchor="ctr">
            <a:spAutoFit/>
          </a:bodyPr>
          <a:lstStyle/>
          <a:p>
            <a:pPr algn="ctr">
              <a:defRPr lang="en-US" sz="1400" dirty="0"/>
            </a:pPr>
            <a:r>
              <a:rPr lang="en-US" dirty="0"/>
              <a:t>Finding gradient Descent</a:t>
            </a:r>
          </a:p>
        </p:txBody>
      </p:sp>
      <p:sp>
        <p:nvSpPr>
          <p:cNvPr id="5" name="TextBox 4">
            <a:extLst>
              <a:ext uri="{FF2B5EF4-FFF2-40B4-BE49-F238E27FC236}">
                <a16:creationId xmlns:a16="http://schemas.microsoft.com/office/drawing/2014/main" id="{1E3D2859-B38E-4A90-99E7-FDA41B7ED284}"/>
              </a:ext>
              <a:ext uri="{1712C7E4-030A-47B1-8B4F-B13EBA89E1A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928A149-B157-4449-9055-AEB8E626133C}"/>
              </a:ext>
            </a:extLst>
          </p:cNvPr>
          <p:cNvSpPr txBox="1"/>
          <p:nvPr/>
        </p:nvSpPr>
        <p:spPr>
          <a:xfrm>
            <a:off x="812165" y="1153280"/>
            <a:ext cx="5079025" cy="735158"/>
          </a:xfrm>
          <a:prstGeom prst="rect">
            <a:avLst/>
          </a:prstGeom>
        </p:spPr>
        <p:txBody>
          <a:bodyPr vert="horz" lIns="95250" tIns="47625" rIns="95250" bIns="47625" rtlCol="0" anchor="t">
            <a:spAutoFit/>
          </a:bodyPr>
          <a:lstStyle/>
          <a:p>
            <a:pPr>
              <a:defRPr lang="en-US" sz="1400" dirty="0"/>
            </a:pPr>
            <a:r>
              <a:rPr lang="en-US" dirty="0"/>
              <a:t>A better Solution is to take big steps when it is far from optimal value and take smaller steps closer to optimal value.</a:t>
            </a:r>
          </a:p>
        </p:txBody>
      </p:sp>
      <p:pic>
        <p:nvPicPr>
          <p:cNvPr id="6" name="Picture 5">
            <a:extLst>
              <a:ext uri="{FF2B5EF4-FFF2-40B4-BE49-F238E27FC236}">
                <a16:creationId xmlns:a16="http://schemas.microsoft.com/office/drawing/2014/main" id="{23416798-691D-40BD-8B3F-87940C1AC4B0}"/>
              </a:ext>
              <a:ext uri="{3466572D-0DA5-4F74-A548-0C3035BCE1C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39C18C2-C497-4973-B980-DA4050A53040}"/>
              </a:ext>
            </a:extLst>
          </p:cNvPr>
          <p:cNvPicPr>
            <a:picLocks noChangeAspect="1"/>
          </p:cNvPicPr>
          <p:nvPr/>
        </p:nvPicPr>
        <p:blipFill>
          <a:blip r:embed="rId3"/>
          <a:stretch>
            <a:fillRect/>
          </a:stretch>
        </p:blipFill>
        <p:spPr>
          <a:xfrm>
            <a:off x="7513146" y="849928"/>
            <a:ext cx="1697917" cy="1744837"/>
          </a:xfrm>
          <a:prstGeom prst="rect">
            <a:avLst/>
          </a:prstGeom>
          <a:noFill/>
        </p:spPr>
      </p:pic>
      <p:pic>
        <p:nvPicPr>
          <p:cNvPr id="7" name="Picture 6">
            <a:extLst>
              <a:ext uri="{FF2B5EF4-FFF2-40B4-BE49-F238E27FC236}">
                <a16:creationId xmlns:a16="http://schemas.microsoft.com/office/drawing/2014/main" id="{62451D29-00D4-4B3B-BA3A-D487CFA3F92B}"/>
              </a:ext>
              <a:ext uri="{1D25CB53-2D22-43B6-95FF-FBC0BA9C806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0651C5A-9A4A-40A1-8471-16944378113B}"/>
              </a:ext>
            </a:extLst>
          </p:cNvPr>
          <p:cNvPicPr>
            <a:picLocks noChangeAspect="1"/>
          </p:cNvPicPr>
          <p:nvPr/>
        </p:nvPicPr>
        <p:blipFill>
          <a:blip r:embed="rId4"/>
          <a:stretch>
            <a:fillRect/>
          </a:stretch>
        </p:blipFill>
        <p:spPr>
          <a:xfrm>
            <a:off x="854799" y="3849484"/>
            <a:ext cx="1557632" cy="1594027"/>
          </a:xfrm>
          <a:prstGeom prst="rect">
            <a:avLst/>
          </a:prstGeom>
          <a:noFill/>
        </p:spPr>
      </p:pic>
      <p:pic>
        <p:nvPicPr>
          <p:cNvPr id="8" name="Picture 7">
            <a:extLst>
              <a:ext uri="{FF2B5EF4-FFF2-40B4-BE49-F238E27FC236}">
                <a16:creationId xmlns:a16="http://schemas.microsoft.com/office/drawing/2014/main" id="{226F7535-F308-46DE-81B0-F24F74AA9335}"/>
              </a:ext>
              <a:ext uri="{1EFFA8D9-BA3F-40A9-A95A-360C43D6242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0BC54F9-68CA-45E1-88F6-889D903F4509}"/>
              </a:ext>
            </a:extLst>
          </p:cNvPr>
          <p:cNvPicPr>
            <a:picLocks noChangeAspect="1"/>
          </p:cNvPicPr>
          <p:nvPr/>
        </p:nvPicPr>
        <p:blipFill>
          <a:blip r:embed="rId5"/>
          <a:stretch>
            <a:fillRect/>
          </a:stretch>
        </p:blipFill>
        <p:spPr>
          <a:xfrm>
            <a:off x="2646528" y="3860571"/>
            <a:ext cx="1461639" cy="1571863"/>
          </a:xfrm>
          <a:prstGeom prst="rect">
            <a:avLst/>
          </a:prstGeom>
          <a:noFill/>
        </p:spPr>
      </p:pic>
      <p:pic>
        <p:nvPicPr>
          <p:cNvPr id="9" name="Picture 8">
            <a:extLst>
              <a:ext uri="{FF2B5EF4-FFF2-40B4-BE49-F238E27FC236}">
                <a16:creationId xmlns:a16="http://schemas.microsoft.com/office/drawing/2014/main" id="{9F3A93C0-99E4-4A8D-95A0-C806A39B02E1}"/>
              </a:ext>
              <a:ext uri="{DEB265E3-D5C8-4E8B-AFF6-B27E125C5C4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53C76C6-4533-4A5F-8659-84584C9C4BC6}"/>
              </a:ext>
            </a:extLst>
          </p:cNvPr>
          <p:cNvPicPr>
            <a:picLocks noChangeAspect="1"/>
          </p:cNvPicPr>
          <p:nvPr/>
        </p:nvPicPr>
        <p:blipFill>
          <a:blip r:embed="rId6"/>
          <a:stretch>
            <a:fillRect/>
          </a:stretch>
        </p:blipFill>
        <p:spPr>
          <a:xfrm>
            <a:off x="4361895" y="3870734"/>
            <a:ext cx="1470383" cy="1551536"/>
          </a:xfrm>
          <a:prstGeom prst="rect">
            <a:avLst/>
          </a:prstGeom>
          <a:noFill/>
        </p:spPr>
      </p:pic>
      <p:pic>
        <p:nvPicPr>
          <p:cNvPr id="10" name="Picture 9">
            <a:extLst>
              <a:ext uri="{FF2B5EF4-FFF2-40B4-BE49-F238E27FC236}">
                <a16:creationId xmlns:a16="http://schemas.microsoft.com/office/drawing/2014/main" id="{9EE22831-DA46-4DFA-A122-C538DEE28BA9}"/>
              </a:ext>
              <a:ext uri="{0CD6358E-BD5C-4CAD-9B31-9951B2EE0E0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55D1762-1F7D-4528-977D-57725BEC39C6}"/>
              </a:ext>
            </a:extLst>
          </p:cNvPr>
          <p:cNvPicPr>
            <a:picLocks noChangeAspect="1"/>
          </p:cNvPicPr>
          <p:nvPr/>
        </p:nvPicPr>
        <p:blipFill>
          <a:blip r:embed="rId7"/>
          <a:stretch>
            <a:fillRect/>
          </a:stretch>
        </p:blipFill>
        <p:spPr>
          <a:xfrm>
            <a:off x="6066375" y="3849484"/>
            <a:ext cx="1446771" cy="1594027"/>
          </a:xfrm>
          <a:prstGeom prst="rect">
            <a:avLst/>
          </a:prstGeom>
          <a:noFill/>
        </p:spPr>
      </p:pic>
      <p:sp>
        <p:nvSpPr>
          <p:cNvPr id="11" name="TextBox 10">
            <a:extLst>
              <a:ext uri="{FF2B5EF4-FFF2-40B4-BE49-F238E27FC236}">
                <a16:creationId xmlns:a16="http://schemas.microsoft.com/office/drawing/2014/main" id="{60A76A62-B815-44DC-96ED-C00F6516CA15}"/>
              </a:ext>
              <a:ext uri="{A7192019-166C-46E3-BBBE-A4E8D9A1387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C5A5900-78C0-4149-95EA-A02332C78DA1}"/>
              </a:ext>
            </a:extLst>
          </p:cNvPr>
          <p:cNvSpPr txBox="1"/>
          <p:nvPr/>
        </p:nvSpPr>
        <p:spPr>
          <a:xfrm>
            <a:off x="854799" y="2656354"/>
            <a:ext cx="2022376" cy="308552"/>
          </a:xfrm>
          <a:prstGeom prst="homePlate">
            <a:avLst/>
          </a:prstGeom>
          <a:solidFill>
            <a:schemeClr val="accent1"/>
          </a:solidFill>
        </p:spPr>
        <p:txBody>
          <a:bodyPr vert="horz" lIns="95250" tIns="47625" rIns="95250" bIns="47625" rtlCol="0" anchor="ctr">
            <a:spAutoFit/>
          </a:bodyPr>
          <a:lstStyle/>
          <a:p>
            <a:pPr algn="ctr">
              <a:defRPr lang="en-US" sz="1400" dirty="0"/>
            </a:pPr>
            <a:r>
              <a:rPr lang="en-US" b="1" dirty="0">
                <a:solidFill>
                  <a:schemeClr val="bg1"/>
                </a:solidFill>
              </a:rPr>
              <a:t>Gradient Descent</a:t>
            </a:r>
          </a:p>
        </p:txBody>
      </p:sp>
      <p:sp>
        <p:nvSpPr>
          <p:cNvPr id="12" name="TextBox 11">
            <a:extLst>
              <a:ext uri="{FF2B5EF4-FFF2-40B4-BE49-F238E27FC236}">
                <a16:creationId xmlns:a16="http://schemas.microsoft.com/office/drawing/2014/main" id="{26ECD875-DAC8-4769-8A69-4B52E667B609}"/>
              </a:ext>
              <a:ext uri="{E43BA159-6223-48C5-AD61-E0BE7B2B56B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23265B2-50A9-4252-A62D-24472CEAD9E6}"/>
              </a:ext>
            </a:extLst>
          </p:cNvPr>
          <p:cNvSpPr txBox="1"/>
          <p:nvPr/>
        </p:nvSpPr>
        <p:spPr>
          <a:xfrm>
            <a:off x="854799" y="3203412"/>
            <a:ext cx="2817561" cy="280846"/>
          </a:xfrm>
          <a:prstGeom prst="rect">
            <a:avLst/>
          </a:prstGeom>
        </p:spPr>
        <p:txBody>
          <a:bodyPr vert="horz" lIns="95250" tIns="47625" rIns="95250" bIns="47625" rtlCol="0" anchor="ctr">
            <a:spAutoFit/>
          </a:bodyPr>
          <a:lstStyle/>
          <a:p>
            <a:pPr>
              <a:defRPr lang="en-US" sz="1200" dirty="0"/>
            </a:pPr>
            <a:r>
              <a:rPr lang="en-US" dirty="0"/>
              <a:t>Step Size = Slope * learning rate</a:t>
            </a:r>
          </a:p>
        </p:txBody>
      </p:sp>
    </p:spTree>
    <p:extLst>
      <p:ext uri="{BB962C8B-B14F-4D97-AF65-F5344CB8AC3E}">
        <p14:creationId xmlns:p14="http://schemas.microsoft.com/office/powerpoint/2010/main" val="909530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FAE33B-7FAB-4CA9-A959-2A9D852C9375}"/>
              </a:ext>
            </a:extLst>
          </p:cNvPr>
          <p:cNvSpPr>
            <a:spLocks noGrp="1"/>
          </p:cNvSpPr>
          <p:nvPr>
            <p:ph type="dt" sz="half" idx="2"/>
          </p:nvPr>
        </p:nvSpPr>
        <p:spPr/>
        <p:txBody>
          <a:bodyPr/>
          <a:lstStyle/>
          <a:p>
            <a:fld id="{3A813DE2-2D04-448A-9F5A-F94B83C7239E}" type="datetime1">
              <a:rPr lang="en-US" smtClean="0"/>
              <a:t>6/18/2021</a:t>
            </a:fld>
            <a:endParaRPr lang="en-US" dirty="0"/>
          </a:p>
        </p:txBody>
      </p:sp>
      <p:sp>
        <p:nvSpPr>
          <p:cNvPr id="4" name="TextBox 3">
            <a:extLst>
              <a:ext uri="{FF2B5EF4-FFF2-40B4-BE49-F238E27FC236}">
                <a16:creationId xmlns:a16="http://schemas.microsoft.com/office/drawing/2014/main" id="{906FB070-90D6-4813-91BB-58872D8B3575}"/>
              </a:ext>
              <a:ext uri="{5E5F8F0D-0A13-4DCB-93B3-2468E1EAF69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D9ECEF2-38AD-4330-AC56-139A2CC4D940}"/>
              </a:ext>
            </a:extLst>
          </p:cNvPr>
          <p:cNvSpPr txBox="1"/>
          <p:nvPr>
            <p:custDataLst>
              <p:tags r:id="rId1"/>
            </p:custDataLst>
          </p:nvPr>
        </p:nvSpPr>
        <p:spPr>
          <a:xfrm>
            <a:off x="319682" y="695599"/>
            <a:ext cx="5113735" cy="637794"/>
          </a:xfrm>
          <a:ln w="25400" cap="flat">
            <a:solidFill>
              <a:schemeClr val="accent1">
                <a:shade val="50000"/>
              </a:schemeClr>
            </a:solidFill>
            <a:prstDash val="solid"/>
            <a:round/>
          </a:ln>
        </p:spPr>
        <p:txBody>
          <a:bodyPr vert="horz" wrap="square" lIns="95250" tIns="47625" rIns="95250" bIns="47625" rtlCol="0" anchor="ctr">
            <a:spAutoFit/>
          </a:bodyPr>
          <a:lstStyle/>
          <a:p>
            <a:pPr algn="ctr">
              <a:defRPr lang="en-US" sz="1400" dirty="0"/>
            </a:pPr>
            <a:r>
              <a:rPr lang="en-US" sz="2400" dirty="0" err="1"/>
              <a:t>Stochastic</a:t>
            </a:r>
            <a:r>
              <a:rPr lang="en-US" sz="2400" dirty="0"/>
              <a:t> Gradient Descent</a:t>
            </a:r>
          </a:p>
        </p:txBody>
      </p:sp>
      <p:pic>
        <p:nvPicPr>
          <p:cNvPr id="5" name="Picture 4">
            <a:extLst>
              <a:ext uri="{FF2B5EF4-FFF2-40B4-BE49-F238E27FC236}">
                <a16:creationId xmlns:a16="http://schemas.microsoft.com/office/drawing/2014/main" id="{6713015A-EF55-40D0-B620-0DEBF4A703E9}"/>
              </a:ext>
              <a:ext uri="{C67D86E4-7971-4C18-BF72-13FFD158F3A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454A5FE-538F-4C46-ABDE-EA4E646767E4}"/>
              </a:ext>
            </a:extLst>
          </p:cNvPr>
          <p:cNvPicPr>
            <a:picLocks noChangeAspect="1"/>
          </p:cNvPicPr>
          <p:nvPr/>
        </p:nvPicPr>
        <p:blipFill>
          <a:blip r:embed="rId3"/>
          <a:stretch>
            <a:fillRect/>
          </a:stretch>
        </p:blipFill>
        <p:spPr>
          <a:xfrm>
            <a:off x="8170354" y="1485747"/>
            <a:ext cx="3335036" cy="3979278"/>
          </a:xfrm>
          <a:prstGeom prst="rect">
            <a:avLst/>
          </a:prstGeom>
          <a:noFill/>
        </p:spPr>
      </p:pic>
      <p:sp>
        <p:nvSpPr>
          <p:cNvPr id="6" name="TextBox 5">
            <a:extLst>
              <a:ext uri="{FF2B5EF4-FFF2-40B4-BE49-F238E27FC236}">
                <a16:creationId xmlns:a16="http://schemas.microsoft.com/office/drawing/2014/main" id="{AEA1BD57-370B-48E2-9729-2B584A555FA1}"/>
              </a:ext>
              <a:ext uri="{8AA89B9C-DCFD-496B-B03A-FB96C6DC331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B81FF52-9723-424A-9ADA-A619AF2D2ADC}"/>
              </a:ext>
            </a:extLst>
          </p:cNvPr>
          <p:cNvSpPr txBox="1"/>
          <p:nvPr/>
        </p:nvSpPr>
        <p:spPr>
          <a:xfrm>
            <a:off x="8026401" y="927463"/>
            <a:ext cx="4297100" cy="465512"/>
          </a:xfrm>
          <a:prstGeom prst="rect">
            <a:avLst/>
          </a:prstGeom>
        </p:spPr>
        <p:txBody>
          <a:bodyPr vert="horz" wrap="square" lIns="95250" tIns="47625" rIns="95250" bIns="47625" rtlCol="0" anchor="t">
            <a:spAutoFit/>
          </a:bodyPr>
          <a:lstStyle/>
          <a:p>
            <a:pPr>
              <a:defRPr lang="en-US" sz="1400" dirty="0"/>
            </a:pPr>
            <a:r>
              <a:rPr lang="en-US" sz="2400" dirty="0" err="1"/>
              <a:t>SGD</a:t>
            </a:r>
            <a:r>
              <a:rPr lang="en-US" sz="2400" dirty="0"/>
              <a:t> to our model</a:t>
            </a:r>
          </a:p>
        </p:txBody>
      </p:sp>
      <p:sp>
        <p:nvSpPr>
          <p:cNvPr id="7" name="TextBox 6">
            <a:extLst>
              <a:ext uri="{FF2B5EF4-FFF2-40B4-BE49-F238E27FC236}">
                <a16:creationId xmlns:a16="http://schemas.microsoft.com/office/drawing/2014/main" id="{7FC39FD8-2C09-4BDB-B7D9-75882CC6F8D3}"/>
              </a:ext>
              <a:ext uri="{BCC6B5E5-BFD3-4CD6-8551-FAB6E75D88F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F07A65E-5333-41F5-8D47-15DF15F7C132}"/>
              </a:ext>
            </a:extLst>
          </p:cNvPr>
          <p:cNvSpPr txBox="1"/>
          <p:nvPr/>
        </p:nvSpPr>
        <p:spPr>
          <a:xfrm>
            <a:off x="669331" y="2900660"/>
            <a:ext cx="6174813" cy="342401"/>
          </a:xfrm>
          <a:prstGeom prst="rect">
            <a:avLst/>
          </a:prstGeom>
        </p:spPr>
        <p:txBody>
          <a:bodyPr vert="horz" wrap="square" lIns="95250" tIns="47625" rIns="95250" bIns="47625" rtlCol="0" anchor="ctr">
            <a:spAutoFit/>
          </a:bodyPr>
          <a:lstStyle/>
          <a:p>
            <a:pPr>
              <a:defRPr lang="en-US" sz="1200" dirty="0"/>
            </a:pPr>
            <a:r>
              <a:rPr lang="en-US" sz="1600" dirty="0">
                <a:latin typeface="+mj-lt"/>
              </a:rPr>
              <a:t>“Stochastic”, in plain terms means “random”.</a:t>
            </a:r>
          </a:p>
        </p:txBody>
      </p:sp>
      <p:sp>
        <p:nvSpPr>
          <p:cNvPr id="8" name="TextBox 7">
            <a:extLst>
              <a:ext uri="{FF2B5EF4-FFF2-40B4-BE49-F238E27FC236}">
                <a16:creationId xmlns:a16="http://schemas.microsoft.com/office/drawing/2014/main" id="{697B36B5-6A87-478E-AA2E-1AA9C011E426}"/>
              </a:ext>
              <a:ext uri="{6D530E7D-B2A9-4F7F-8291-A6705C6A338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1511CE7-2647-4B06-A097-048A17688B07}"/>
              </a:ext>
            </a:extLst>
          </p:cNvPr>
          <p:cNvSpPr txBox="1"/>
          <p:nvPr/>
        </p:nvSpPr>
        <p:spPr>
          <a:xfrm>
            <a:off x="686609" y="3432205"/>
            <a:ext cx="7173535" cy="527067"/>
          </a:xfrm>
          <a:prstGeom prst="rect">
            <a:avLst/>
          </a:prstGeom>
        </p:spPr>
        <p:txBody>
          <a:bodyPr vert="horz" wrap="square" lIns="95250" tIns="47625" rIns="95250" bIns="47625" rtlCol="0" anchor="t">
            <a:spAutoFit/>
          </a:bodyPr>
          <a:lstStyle/>
          <a:p>
            <a:pPr>
              <a:defRPr lang="en-US" sz="1400" dirty="0"/>
            </a:pPr>
            <a:r>
              <a:rPr lang="en-US" dirty="0" err="1">
                <a:latin typeface="+mj-lt"/>
              </a:rPr>
              <a:t>SGD</a:t>
            </a:r>
            <a:r>
              <a:rPr lang="en-US" dirty="0">
                <a:latin typeface="+mj-lt"/>
              </a:rPr>
              <a:t> randomly picks one data point from the whole data set at each iteration to reduce the computations enormously.</a:t>
            </a:r>
          </a:p>
        </p:txBody>
      </p:sp>
      <p:sp>
        <p:nvSpPr>
          <p:cNvPr id="9" name="TextBox 8">
            <a:extLst>
              <a:ext uri="{FF2B5EF4-FFF2-40B4-BE49-F238E27FC236}">
                <a16:creationId xmlns:a16="http://schemas.microsoft.com/office/drawing/2014/main" id="{358FF4D7-E197-4F59-80A4-0C113B4B41F6}"/>
              </a:ext>
              <a:ext uri="{A4BCDBF4-E20C-4B5D-BBC9-D5A1F5C3E08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63D343C-EBAE-4540-8475-F83BE9CF6011}"/>
              </a:ext>
            </a:extLst>
          </p:cNvPr>
          <p:cNvSpPr txBox="1"/>
          <p:nvPr/>
        </p:nvSpPr>
        <p:spPr>
          <a:xfrm>
            <a:off x="657473" y="1669614"/>
            <a:ext cx="3882847" cy="1173398"/>
          </a:xfrm>
          <a:prstGeom prst="rect">
            <a:avLst/>
          </a:prstGeom>
        </p:spPr>
        <p:txBody>
          <a:bodyPr vert="horz" lIns="95250" tIns="47625" rIns="95250" bIns="47625" rtlCol="0" anchor="t">
            <a:spAutoFit/>
          </a:bodyPr>
          <a:lstStyle/>
          <a:p>
            <a:pPr>
              <a:defRPr lang="en-US" sz="1400" dirty="0"/>
            </a:pPr>
            <a:r>
              <a:rPr lang="en-US" dirty="0">
                <a:latin typeface="+mj-lt"/>
              </a:rPr>
              <a:t>Say we have 100000 data points and 10 features.Then we would have to calculate 100000 terms for each of 100 derivatives.</a:t>
            </a:r>
          </a:p>
          <a:p>
            <a:pPr>
              <a:defRPr lang="en-US" sz="1400" dirty="0"/>
            </a:pPr>
            <a:r>
              <a:rPr lang="en-US" dirty="0">
                <a:latin typeface="+mj-lt"/>
              </a:rPr>
              <a:t>Thus, gradient descent is slow on huge data.</a:t>
            </a:r>
          </a:p>
        </p:txBody>
      </p:sp>
      <p:sp>
        <p:nvSpPr>
          <p:cNvPr id="10" name="TextBox 9">
            <a:extLst>
              <a:ext uri="{FF2B5EF4-FFF2-40B4-BE49-F238E27FC236}">
                <a16:creationId xmlns:a16="http://schemas.microsoft.com/office/drawing/2014/main" id="{3097DA8A-A4F5-4372-89BE-AD17886B6B75}"/>
              </a:ext>
              <a:ext uri="{A9318BB6-D3CD-44CB-B6E3-4EDDB696ED8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CC87D07-66AB-4A2C-91EE-3EA3F8A89A8C}"/>
              </a:ext>
            </a:extLst>
          </p:cNvPr>
          <p:cNvSpPr txBox="1"/>
          <p:nvPr/>
        </p:nvSpPr>
        <p:spPr>
          <a:xfrm>
            <a:off x="669332" y="1323342"/>
            <a:ext cx="3888248" cy="311624"/>
          </a:xfrm>
          <a:prstGeom prst="rect">
            <a:avLst/>
          </a:prstGeom>
        </p:spPr>
        <p:txBody>
          <a:bodyPr vert="horz" lIns="95250" tIns="47625" rIns="95250" bIns="47625" rtlCol="0" anchor="t">
            <a:spAutoFit/>
          </a:bodyPr>
          <a:lstStyle/>
          <a:p>
            <a:pPr>
              <a:defRPr lang="en-US" sz="1400" dirty="0"/>
            </a:pPr>
            <a:r>
              <a:rPr lang="en-US" dirty="0"/>
              <a:t>Is a variation of gradient descent</a:t>
            </a:r>
          </a:p>
        </p:txBody>
      </p:sp>
    </p:spTree>
    <p:extLst>
      <p:ext uri="{BB962C8B-B14F-4D97-AF65-F5344CB8AC3E}">
        <p14:creationId xmlns:p14="http://schemas.microsoft.com/office/powerpoint/2010/main" val="145254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35090" y="462728"/>
            <a:ext cx="2378075" cy="1111250"/>
          </a:xfrm>
        </p:spPr>
        <p:txBody>
          <a:bodyPr/>
          <a:lstStyle/>
          <a:p>
            <a:r>
              <a:rPr lang="en-US" dirty="0"/>
              <a:t>04</a:t>
            </a:r>
          </a:p>
        </p:txBody>
      </p:sp>
      <p:sp>
        <p:nvSpPr>
          <p:cNvPr id="3" name="Title 2"/>
          <p:cNvSpPr>
            <a:spLocks noGrp="1"/>
          </p:cNvSpPr>
          <p:nvPr>
            <p:ph type="title"/>
          </p:nvPr>
        </p:nvSpPr>
        <p:spPr>
          <a:xfrm>
            <a:off x="2289009" y="771886"/>
            <a:ext cx="6674802" cy="655320"/>
          </a:xfrm>
        </p:spPr>
        <p:txBody>
          <a:bodyPr>
            <a:normAutofit fontScale="90000"/>
          </a:bodyPr>
          <a:lstStyle/>
          <a:p>
            <a:r>
              <a:rPr lang="en-US" dirty="0"/>
              <a:t>Handling Class Imbalance</a:t>
            </a:r>
          </a:p>
        </p:txBody>
      </p:sp>
      <p:sp>
        <p:nvSpPr>
          <p:cNvPr id="4" name="TextBox 3">
            <a:extLst>
              <a:ext uri="{FF2B5EF4-FFF2-40B4-BE49-F238E27FC236}">
                <a16:creationId xmlns:a16="http://schemas.microsoft.com/office/drawing/2014/main" id="{0B4E9A53-2FC1-4375-8041-5FC2E918D22D}"/>
              </a:ext>
            </a:extLst>
          </p:cNvPr>
          <p:cNvSpPr txBox="1"/>
          <p:nvPr/>
        </p:nvSpPr>
        <p:spPr>
          <a:xfrm>
            <a:off x="1014614" y="1382200"/>
            <a:ext cx="10438477" cy="3608295"/>
          </a:xfrm>
          <a:prstGeom prst="rect">
            <a:avLst/>
          </a:prstGeom>
          <a:noFill/>
        </p:spPr>
        <p:txBody>
          <a:bodyPr wrap="square">
            <a:spAutoFit/>
          </a:bodyPr>
          <a:lstStyle/>
          <a:p>
            <a:pPr>
              <a:lnSpc>
                <a:spcPct val="150000"/>
              </a:lnSpc>
            </a:pPr>
            <a:r>
              <a:rPr lang="en-US" sz="2000" dirty="0"/>
              <a:t>Sampling</a:t>
            </a:r>
            <a:endParaRPr lang="en-US" dirty="0"/>
          </a:p>
          <a:p>
            <a:pPr marL="342900" indent="-342900">
              <a:lnSpc>
                <a:spcPct val="150000"/>
              </a:lnSpc>
              <a:buFont typeface="Arial" panose="020B0604020202020204" pitchFamily="34" charset="0"/>
              <a:buChar char="•"/>
            </a:pPr>
            <a:r>
              <a:rPr lang="en-US" dirty="0">
                <a:solidFill>
                  <a:schemeClr val="tx1">
                    <a:lumMod val="75000"/>
                    <a:lumOff val="25000"/>
                  </a:schemeClr>
                </a:solidFill>
              </a:rPr>
              <a:t>Under Sampling</a:t>
            </a:r>
            <a:r>
              <a:rPr lang="en-US" sz="2000" dirty="0">
                <a:solidFill>
                  <a:schemeClr val="tx1">
                    <a:lumMod val="75000"/>
                    <a:lumOff val="25000"/>
                  </a:schemeClr>
                </a:solidFill>
              </a:rPr>
              <a:t> </a:t>
            </a:r>
            <a:r>
              <a:rPr lang="en-US" sz="2000" dirty="0"/>
              <a:t>:  </a:t>
            </a:r>
            <a:r>
              <a:rPr lang="en-US" sz="1600" dirty="0"/>
              <a:t>Deleting samples from the majority class.</a:t>
            </a:r>
          </a:p>
          <a:p>
            <a:pPr>
              <a:lnSpc>
                <a:spcPct val="150000"/>
              </a:lnSpc>
            </a:pPr>
            <a:r>
              <a:rPr lang="en-US" sz="1600" dirty="0"/>
              <a:t>	We should not prefer this as this may cause us to </a:t>
            </a:r>
            <a:r>
              <a:rPr lang="en-US" sz="1600" dirty="0" err="1"/>
              <a:t>losse</a:t>
            </a:r>
            <a:r>
              <a:rPr lang="en-US" sz="1600" dirty="0"/>
              <a:t> most of the data and we should never</a:t>
            </a:r>
          </a:p>
          <a:p>
            <a:pPr>
              <a:lnSpc>
                <a:spcPct val="150000"/>
              </a:lnSpc>
            </a:pPr>
            <a:r>
              <a:rPr lang="en-US" sz="1600" dirty="0"/>
              <a:t>	let the good data go to waste.</a:t>
            </a:r>
          </a:p>
          <a:p>
            <a:pPr marL="342900" indent="-342900">
              <a:lnSpc>
                <a:spcPct val="150000"/>
              </a:lnSpc>
              <a:buFont typeface="Arial" panose="020B0604020202020204" pitchFamily="34" charset="0"/>
              <a:buChar char="•"/>
            </a:pPr>
            <a:r>
              <a:rPr lang="en-US" dirty="0">
                <a:solidFill>
                  <a:schemeClr val="tx1">
                    <a:lumMod val="75000"/>
                    <a:lumOff val="25000"/>
                  </a:schemeClr>
                </a:solidFill>
              </a:rPr>
              <a:t>Over Sampling : </a:t>
            </a:r>
            <a:r>
              <a:rPr lang="en-US" sz="1600" dirty="0">
                <a:solidFill>
                  <a:schemeClr val="tx1">
                    <a:lumMod val="75000"/>
                    <a:lumOff val="25000"/>
                  </a:schemeClr>
                </a:solidFill>
              </a:rPr>
              <a:t>Generating more samples from minority class.</a:t>
            </a:r>
          </a:p>
          <a:p>
            <a:pPr marL="895350">
              <a:lnSpc>
                <a:spcPct val="150000"/>
              </a:lnSpc>
            </a:pPr>
            <a:r>
              <a:rPr lang="en-US" sz="1600" dirty="0">
                <a:solidFill>
                  <a:schemeClr val="tx1">
                    <a:lumMod val="75000"/>
                    <a:lumOff val="25000"/>
                  </a:schemeClr>
                </a:solidFill>
              </a:rPr>
              <a:t>	There are generally two ways to do that</a:t>
            </a:r>
          </a:p>
          <a:p>
            <a:pPr marL="989013">
              <a:lnSpc>
                <a:spcPct val="150000"/>
              </a:lnSpc>
              <a:buFont typeface="+mj-lt"/>
              <a:buAutoNum type="arabicPeriod"/>
            </a:pPr>
            <a:r>
              <a:rPr lang="en-US" sz="1600" dirty="0">
                <a:solidFill>
                  <a:schemeClr val="tx1">
                    <a:lumMod val="75000"/>
                    <a:lumOff val="25000"/>
                  </a:schemeClr>
                </a:solidFill>
              </a:rPr>
              <a:t>Create a generative model and then create new samples.</a:t>
            </a:r>
          </a:p>
          <a:p>
            <a:pPr marL="989013">
              <a:lnSpc>
                <a:spcPct val="150000"/>
              </a:lnSpc>
              <a:buFont typeface="+mj-lt"/>
              <a:buAutoNum type="arabicPeriod"/>
            </a:pPr>
            <a:r>
              <a:rPr lang="en-US" sz="1600" dirty="0">
                <a:solidFill>
                  <a:schemeClr val="tx1">
                    <a:lumMod val="75000"/>
                    <a:lumOff val="25000"/>
                  </a:schemeClr>
                </a:solidFill>
              </a:rPr>
              <a:t>SMOTE and ADASYN(Standard).</a:t>
            </a:r>
          </a:p>
          <a:p>
            <a:pPr>
              <a:lnSpc>
                <a:spcPct val="150000"/>
              </a:lnSpc>
            </a:pPr>
            <a:r>
              <a:rPr lang="en-US" sz="1600" dirty="0">
                <a:solidFill>
                  <a:schemeClr val="tx1">
                    <a:lumMod val="75000"/>
                    <a:lumOff val="25000"/>
                  </a:schemeClr>
                </a:solidFill>
              </a:rPr>
              <a:t>	We should not do this as this is Computationally expensive and algorithmically more involved.</a:t>
            </a:r>
          </a:p>
        </p:txBody>
      </p:sp>
      <p:pic>
        <p:nvPicPr>
          <p:cNvPr id="5" name="Picture 4">
            <a:extLst>
              <a:ext uri="{FF2B5EF4-FFF2-40B4-BE49-F238E27FC236}">
                <a16:creationId xmlns:a16="http://schemas.microsoft.com/office/drawing/2014/main" id="{46F6323A-3087-4EA2-83C0-1841985FBDA8}"/>
              </a:ext>
            </a:extLst>
          </p:cNvPr>
          <p:cNvPicPr>
            <a:picLocks noChangeAspect="1"/>
          </p:cNvPicPr>
          <p:nvPr/>
        </p:nvPicPr>
        <p:blipFill>
          <a:blip r:embed="rId2"/>
          <a:stretch>
            <a:fillRect/>
          </a:stretch>
        </p:blipFill>
        <p:spPr>
          <a:xfrm>
            <a:off x="284855" y="5000615"/>
            <a:ext cx="3123364" cy="1747424"/>
          </a:xfrm>
          <a:prstGeom prst="rect">
            <a:avLst/>
          </a:prstGeom>
        </p:spPr>
      </p:pic>
      <p:sp>
        <p:nvSpPr>
          <p:cNvPr id="7" name="Rectangle 6">
            <a:extLst>
              <a:ext uri="{FF2B5EF4-FFF2-40B4-BE49-F238E27FC236}">
                <a16:creationId xmlns:a16="http://schemas.microsoft.com/office/drawing/2014/main" id="{16D9E88A-5A8E-4C53-89E0-F7923FCF2B38}"/>
              </a:ext>
            </a:extLst>
          </p:cNvPr>
          <p:cNvSpPr/>
          <p:nvPr/>
        </p:nvSpPr>
        <p:spPr>
          <a:xfrm>
            <a:off x="284855" y="6102046"/>
            <a:ext cx="2569182" cy="1200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C92C211-159C-498A-8417-362686045680}"/>
              </a:ext>
            </a:extLst>
          </p:cNvPr>
          <p:cNvSpPr txBox="1"/>
          <p:nvPr/>
        </p:nvSpPr>
        <p:spPr>
          <a:xfrm>
            <a:off x="3434242" y="5992804"/>
            <a:ext cx="5349541" cy="338554"/>
          </a:xfrm>
          <a:prstGeom prst="rect">
            <a:avLst/>
          </a:prstGeom>
          <a:noFill/>
        </p:spPr>
        <p:txBody>
          <a:bodyPr wrap="none" rtlCol="0">
            <a:spAutoFit/>
          </a:bodyPr>
          <a:lstStyle/>
          <a:p>
            <a:r>
              <a:rPr lang="en-IN" sz="1600" dirty="0"/>
              <a:t>The size increased almost by 100%(almost doubled)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5E4631-7953-4561-A584-A90053B3CE32}"/>
              </a:ext>
            </a:extLst>
          </p:cNvPr>
          <p:cNvSpPr>
            <a:spLocks noGrp="1"/>
          </p:cNvSpPr>
          <p:nvPr>
            <p:ph type="dt" sz="half" idx="2"/>
          </p:nvPr>
        </p:nvSpPr>
        <p:spPr/>
        <p:txBody>
          <a:bodyPr/>
          <a:lstStyle/>
          <a:p>
            <a:fld id="{49648E22-F950-431D-84A1-3668C0839BAE}" type="datetime1">
              <a:rPr lang="en-US" smtClean="0"/>
              <a:t>6/18/2021</a:t>
            </a:fld>
            <a:endParaRPr lang="en-US" dirty="0"/>
          </a:p>
        </p:txBody>
      </p:sp>
      <p:sp>
        <p:nvSpPr>
          <p:cNvPr id="3" name="TextBox 2">
            <a:extLst>
              <a:ext uri="{FF2B5EF4-FFF2-40B4-BE49-F238E27FC236}">
                <a16:creationId xmlns:a16="http://schemas.microsoft.com/office/drawing/2014/main" id="{8E425956-0F47-4C52-8D41-44A64251AF7A}"/>
              </a:ext>
            </a:extLst>
          </p:cNvPr>
          <p:cNvSpPr txBox="1"/>
          <p:nvPr/>
        </p:nvSpPr>
        <p:spPr>
          <a:xfrm>
            <a:off x="508000" y="515150"/>
            <a:ext cx="6186309" cy="879664"/>
          </a:xfrm>
          <a:prstGeom prst="rect">
            <a:avLst/>
          </a:prstGeom>
          <a:noFill/>
        </p:spPr>
        <p:txBody>
          <a:bodyPr wrap="none" rtlCol="0">
            <a:spAutoFit/>
          </a:bodyPr>
          <a:lstStyle/>
          <a:p>
            <a:pPr>
              <a:lnSpc>
                <a:spcPct val="150000"/>
              </a:lnSpc>
            </a:pPr>
            <a:r>
              <a:rPr lang="en-IN" b="1" dirty="0"/>
              <a:t>Using hyperparameters to set weights</a:t>
            </a:r>
          </a:p>
          <a:p>
            <a:pPr marL="285750" indent="-285750">
              <a:lnSpc>
                <a:spcPct val="150000"/>
              </a:lnSpc>
              <a:buFont typeface="Arial" panose="020B0604020202020204" pitchFamily="34" charset="0"/>
              <a:buChar char="•"/>
            </a:pPr>
            <a:r>
              <a:rPr lang="en-IN" dirty="0"/>
              <a:t>It will give more weight to under represented class</a:t>
            </a:r>
          </a:p>
        </p:txBody>
      </p:sp>
      <p:sp>
        <p:nvSpPr>
          <p:cNvPr id="4" name="TextBox 3">
            <a:extLst>
              <a:ext uri="{FF2B5EF4-FFF2-40B4-BE49-F238E27FC236}">
                <a16:creationId xmlns:a16="http://schemas.microsoft.com/office/drawing/2014/main" id="{0BFCB3A5-FC48-4746-BDFD-77B700456EB4}"/>
              </a:ext>
            </a:extLst>
          </p:cNvPr>
          <p:cNvSpPr txBox="1"/>
          <p:nvPr/>
        </p:nvSpPr>
        <p:spPr>
          <a:xfrm>
            <a:off x="508000" y="1586407"/>
            <a:ext cx="1802096" cy="369332"/>
          </a:xfrm>
          <a:prstGeom prst="rect">
            <a:avLst/>
          </a:prstGeom>
          <a:noFill/>
        </p:spPr>
        <p:txBody>
          <a:bodyPr wrap="none" rtlCol="0">
            <a:spAutoFit/>
          </a:bodyPr>
          <a:lstStyle/>
          <a:p>
            <a:r>
              <a:rPr lang="en" b="1" dirty="0">
                <a:solidFill>
                  <a:schemeClr val="tx1">
                    <a:lumMod val="75000"/>
                    <a:lumOff val="25000"/>
                  </a:schemeClr>
                </a:solidFill>
              </a:rPr>
              <a:t>1.For XGBoost</a:t>
            </a:r>
            <a:endParaRPr lang="en-IN" b="1" dirty="0">
              <a:solidFill>
                <a:schemeClr val="tx1">
                  <a:lumMod val="75000"/>
                  <a:lumOff val="25000"/>
                </a:schemeClr>
              </a:solidFill>
            </a:endParaRPr>
          </a:p>
        </p:txBody>
      </p:sp>
      <p:sp>
        <p:nvSpPr>
          <p:cNvPr id="5" name="TextBox 4">
            <a:extLst>
              <a:ext uri="{FF2B5EF4-FFF2-40B4-BE49-F238E27FC236}">
                <a16:creationId xmlns:a16="http://schemas.microsoft.com/office/drawing/2014/main" id="{94ACD177-3D1C-42EE-87C8-37C617A48868}"/>
              </a:ext>
            </a:extLst>
          </p:cNvPr>
          <p:cNvSpPr txBox="1"/>
          <p:nvPr/>
        </p:nvSpPr>
        <p:spPr>
          <a:xfrm>
            <a:off x="508000" y="1955739"/>
            <a:ext cx="10809117" cy="2169825"/>
          </a:xfrm>
          <a:prstGeom prst="rect">
            <a:avLst/>
          </a:prstGeom>
          <a:noFill/>
        </p:spPr>
        <p:txBody>
          <a:bodyPr wrap="square" rtlCol="0">
            <a:spAutoFit/>
          </a:bodyPr>
          <a:lstStyle/>
          <a:p>
            <a:pPr marL="285750" indent="-285750">
              <a:buFont typeface="Arial" panose="020B0604020202020204" pitchFamily="34" charset="0"/>
              <a:buChar char="•"/>
            </a:pPr>
            <a:r>
              <a:rPr lang="en-US" dirty="0"/>
              <a:t>We just assign weights , the algorithm takes care of the imbalance.</a:t>
            </a:r>
            <a:br>
              <a:rPr lang="en-US" dirty="0"/>
            </a:br>
            <a:endParaRPr lang="en-US" dirty="0"/>
          </a:p>
          <a:p>
            <a:pPr marL="285750" indent="-285750">
              <a:lnSpc>
                <a:spcPct val="150000"/>
              </a:lnSpc>
              <a:buFont typeface="Arial" panose="020B0604020202020204" pitchFamily="34" charset="0"/>
              <a:buChar char="•"/>
            </a:pPr>
            <a:r>
              <a:rPr lang="en-US" dirty="0"/>
              <a:t>So, in our running example of 10,000 B (positive) and 1,000 A (negative) samples, if we want to train our </a:t>
            </a:r>
            <a:r>
              <a:rPr lang="en-US" dirty="0" err="1"/>
              <a:t>XGBoost</a:t>
            </a:r>
            <a:r>
              <a:rPr lang="en-US" dirty="0"/>
              <a:t> classifier on this dataset we would set the value of </a:t>
            </a:r>
            <a:r>
              <a:rPr lang="en-US" dirty="0" err="1"/>
              <a:t>scale_pos_weight</a:t>
            </a:r>
            <a:r>
              <a:rPr lang="en-US" dirty="0"/>
              <a:t> to be 10,000/1,000 = 10.</a:t>
            </a:r>
          </a:p>
          <a:p>
            <a:endParaRPr lang="en-IN" dirty="0"/>
          </a:p>
        </p:txBody>
      </p:sp>
      <p:sp>
        <p:nvSpPr>
          <p:cNvPr id="7" name="TextBox 6">
            <a:extLst>
              <a:ext uri="{FF2B5EF4-FFF2-40B4-BE49-F238E27FC236}">
                <a16:creationId xmlns:a16="http://schemas.microsoft.com/office/drawing/2014/main" id="{5905EACE-4350-4E95-A7B6-72EA4DE24109}"/>
              </a:ext>
            </a:extLst>
          </p:cNvPr>
          <p:cNvSpPr txBox="1"/>
          <p:nvPr/>
        </p:nvSpPr>
        <p:spPr>
          <a:xfrm>
            <a:off x="508000" y="3852029"/>
            <a:ext cx="6096000" cy="369332"/>
          </a:xfrm>
          <a:prstGeom prst="rect">
            <a:avLst/>
          </a:prstGeom>
          <a:noFill/>
        </p:spPr>
        <p:txBody>
          <a:bodyPr wrap="square">
            <a:spAutoFit/>
          </a:bodyPr>
          <a:lstStyle/>
          <a:p>
            <a:r>
              <a:rPr lang="en" b="1" dirty="0">
                <a:solidFill>
                  <a:schemeClr val="tx1">
                    <a:lumMod val="75000"/>
                    <a:lumOff val="25000"/>
                  </a:schemeClr>
                </a:solidFill>
              </a:rPr>
              <a:t>2.For Random Forest</a:t>
            </a:r>
            <a:endParaRPr lang="en-IN" b="1" dirty="0">
              <a:solidFill>
                <a:schemeClr val="tx1">
                  <a:lumMod val="75000"/>
                  <a:lumOff val="25000"/>
                </a:schemeClr>
              </a:solidFill>
            </a:endParaRPr>
          </a:p>
        </p:txBody>
      </p:sp>
      <p:sp>
        <p:nvSpPr>
          <p:cNvPr id="9" name="TextBox 8">
            <a:extLst>
              <a:ext uri="{FF2B5EF4-FFF2-40B4-BE49-F238E27FC236}">
                <a16:creationId xmlns:a16="http://schemas.microsoft.com/office/drawing/2014/main" id="{3D0E7880-33E6-4503-9195-C44684DE77BF}"/>
              </a:ext>
            </a:extLst>
          </p:cNvPr>
          <p:cNvSpPr txBox="1"/>
          <p:nvPr/>
        </p:nvSpPr>
        <p:spPr>
          <a:xfrm>
            <a:off x="508000" y="4317157"/>
            <a:ext cx="11505496" cy="1754326"/>
          </a:xfrm>
          <a:prstGeom prst="rect">
            <a:avLst/>
          </a:prstGeom>
          <a:noFill/>
        </p:spPr>
        <p:txBody>
          <a:bodyPr wrap="square">
            <a:spAutoFit/>
          </a:bodyPr>
          <a:lstStyle/>
          <a:p>
            <a:pPr marL="285750" lvl="0" indent="-285750" algn="l" rtl="0">
              <a:spcBef>
                <a:spcPts val="0"/>
              </a:spcBef>
              <a:spcAft>
                <a:spcPts val="1600"/>
              </a:spcAft>
              <a:buFont typeface="Arial" panose="020B0604020202020204" pitchFamily="34" charset="0"/>
              <a:buChar char="•"/>
            </a:pPr>
            <a:r>
              <a:rPr lang="en-US" dirty="0"/>
              <a:t>Set the </a:t>
            </a:r>
            <a:r>
              <a:rPr lang="en-US" b="1" dirty="0" err="1"/>
              <a:t>class_weight</a:t>
            </a:r>
            <a:r>
              <a:rPr lang="en-US" b="1" dirty="0"/>
              <a:t> </a:t>
            </a:r>
            <a:r>
              <a:rPr lang="en-US" dirty="0"/>
              <a:t>hyperparameter. Pass a dictionary which has weights as values and classes as keys.</a:t>
            </a:r>
            <a:br>
              <a:rPr lang="en-US" dirty="0"/>
            </a:br>
            <a:br>
              <a:rPr lang="en-US" dirty="0"/>
            </a:br>
            <a:r>
              <a:rPr lang="en-US" dirty="0" err="1"/>
              <a:t>Eg.</a:t>
            </a:r>
            <a:r>
              <a:rPr lang="en-US" dirty="0"/>
              <a:t> Let class 0 have 10 times more data points than class 1. </a:t>
            </a:r>
            <a:br>
              <a:rPr lang="en-US" dirty="0"/>
            </a:br>
            <a:r>
              <a:rPr lang="en-US" b="1" dirty="0" err="1"/>
              <a:t>class_weight</a:t>
            </a:r>
            <a:r>
              <a:rPr lang="en-US" b="1" dirty="0"/>
              <a:t> = </a:t>
            </a:r>
            <a:r>
              <a:rPr lang="en-US" dirty="0"/>
              <a:t>{0:1,1:10} . </a:t>
            </a:r>
            <a:br>
              <a:rPr lang="en-US" dirty="0"/>
            </a:br>
            <a:r>
              <a:rPr lang="en-US" dirty="0"/>
              <a:t>We assign a weight of 1 to class 0 (majority) and 10 to class 1 (minority)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6704EE-A0EC-4D38-A3D9-6D36FCF84C98}"/>
              </a:ext>
            </a:extLst>
          </p:cNvPr>
          <p:cNvSpPr>
            <a:spLocks noGrp="1"/>
          </p:cNvSpPr>
          <p:nvPr>
            <p:ph type="dt" sz="half" idx="2"/>
          </p:nvPr>
        </p:nvSpPr>
        <p:spPr/>
        <p:txBody>
          <a:bodyPr/>
          <a:lstStyle/>
          <a:p>
            <a:fld id="{6831DF15-94F0-40E5-AF76-FF5131F568BB}" type="datetime1">
              <a:rPr lang="en-US" smtClean="0"/>
              <a:t>6/18/2021</a:t>
            </a:fld>
            <a:endParaRPr lang="en-US" dirty="0"/>
          </a:p>
        </p:txBody>
      </p:sp>
      <p:sp>
        <p:nvSpPr>
          <p:cNvPr id="4" name="Title 3">
            <a:extLst>
              <a:ext uri="{FF2B5EF4-FFF2-40B4-BE49-F238E27FC236}">
                <a16:creationId xmlns:a16="http://schemas.microsoft.com/office/drawing/2014/main" id="{9D635950-D34F-4BB7-BE0F-507B3A9E4B8A}"/>
              </a:ext>
            </a:extLst>
          </p:cNvPr>
          <p:cNvSpPr>
            <a:spLocks noGrp="1"/>
          </p:cNvSpPr>
          <p:nvPr>
            <p:ph type="title"/>
          </p:nvPr>
        </p:nvSpPr>
        <p:spPr/>
        <p:txBody>
          <a:bodyPr/>
          <a:lstStyle/>
          <a:p>
            <a:r>
              <a:rPr lang="en-IN" dirty="0"/>
              <a:t>Why not accuracy!</a:t>
            </a:r>
          </a:p>
        </p:txBody>
      </p:sp>
      <p:pic>
        <p:nvPicPr>
          <p:cNvPr id="5" name="Google Shape;219;p35">
            <a:extLst>
              <a:ext uri="{FF2B5EF4-FFF2-40B4-BE49-F238E27FC236}">
                <a16:creationId xmlns:a16="http://schemas.microsoft.com/office/drawing/2014/main" id="{E094A92F-7A0E-41B9-8091-2CE3031D8471}"/>
              </a:ext>
            </a:extLst>
          </p:cNvPr>
          <p:cNvPicPr preferRelativeResize="0"/>
          <p:nvPr/>
        </p:nvPicPr>
        <p:blipFill rotWithShape="1">
          <a:blip r:embed="rId2">
            <a:alphaModFix/>
          </a:blip>
          <a:srcRect t="1114" b="1124"/>
          <a:stretch/>
        </p:blipFill>
        <p:spPr>
          <a:xfrm>
            <a:off x="91917" y="1477963"/>
            <a:ext cx="6020401" cy="4515300"/>
          </a:xfrm>
          <a:prstGeom prst="rect">
            <a:avLst/>
          </a:prstGeom>
          <a:noFill/>
          <a:ln w="9525" cap="flat" cmpd="sng">
            <a:solidFill>
              <a:srgbClr val="D9D9D9"/>
            </a:solidFill>
            <a:prstDash val="solid"/>
            <a:round/>
            <a:headEnd type="none" w="sm" len="sm"/>
            <a:tailEnd type="none" w="sm" len="sm"/>
          </a:ln>
        </p:spPr>
      </p:pic>
      <p:sp>
        <p:nvSpPr>
          <p:cNvPr id="7" name="TextBox 6">
            <a:extLst>
              <a:ext uri="{FF2B5EF4-FFF2-40B4-BE49-F238E27FC236}">
                <a16:creationId xmlns:a16="http://schemas.microsoft.com/office/drawing/2014/main" id="{513F1C77-037B-42AD-8038-BDA9CC9BF970}"/>
              </a:ext>
            </a:extLst>
          </p:cNvPr>
          <p:cNvSpPr txBox="1"/>
          <p:nvPr/>
        </p:nvSpPr>
        <p:spPr>
          <a:xfrm>
            <a:off x="6225309" y="3382693"/>
            <a:ext cx="5283200" cy="2862322"/>
          </a:xfrm>
          <a:prstGeom prst="rect">
            <a:avLst/>
          </a:prstGeom>
          <a:noFill/>
        </p:spPr>
        <p:txBody>
          <a:bodyPr wrap="square">
            <a:spAutoFit/>
          </a:bodyPr>
          <a:lstStyle/>
          <a:p>
            <a:pPr algn="l">
              <a:buFont typeface="Arial" panose="020B0604020202020204" pitchFamily="34" charset="0"/>
              <a:buChar char="•"/>
            </a:pPr>
            <a:r>
              <a:rPr lang="en-US" b="0" i="0" dirty="0">
                <a:solidFill>
                  <a:srgbClr val="292929"/>
                </a:solidFill>
                <a:effectLst/>
                <a:latin typeface="+mj-lt"/>
              </a:rPr>
              <a:t>high recall + high precision : the class is perfectly handled by the model</a:t>
            </a:r>
          </a:p>
          <a:p>
            <a:pPr algn="l">
              <a:buFont typeface="Arial" panose="020B0604020202020204" pitchFamily="34" charset="0"/>
              <a:buChar char="•"/>
            </a:pPr>
            <a:r>
              <a:rPr lang="en-US" b="0" i="0" dirty="0">
                <a:solidFill>
                  <a:srgbClr val="292929"/>
                </a:solidFill>
                <a:effectLst/>
                <a:latin typeface="+mj-lt"/>
              </a:rPr>
              <a:t>low recall + high precision : the model can’t detect the class well but is highly trustable when it does</a:t>
            </a:r>
          </a:p>
          <a:p>
            <a:pPr algn="l">
              <a:buFont typeface="Arial" panose="020B0604020202020204" pitchFamily="34" charset="0"/>
              <a:buChar char="•"/>
            </a:pPr>
            <a:r>
              <a:rPr lang="en-US" b="0" i="0" dirty="0">
                <a:solidFill>
                  <a:srgbClr val="292929"/>
                </a:solidFill>
                <a:effectLst/>
                <a:latin typeface="+mj-lt"/>
              </a:rPr>
              <a:t>high recall + low precision : the class is well detected but the model also include points of other classes in it</a:t>
            </a:r>
          </a:p>
          <a:p>
            <a:pPr algn="l">
              <a:buFont typeface="Arial" panose="020B0604020202020204" pitchFamily="34" charset="0"/>
              <a:buChar char="•"/>
            </a:pPr>
            <a:r>
              <a:rPr lang="en-US" b="0" i="0" dirty="0">
                <a:solidFill>
                  <a:srgbClr val="292929"/>
                </a:solidFill>
                <a:effectLst/>
                <a:latin typeface="+mj-lt"/>
              </a:rPr>
              <a:t>low recall + low precision : the class is poorly handled by the model</a:t>
            </a:r>
          </a:p>
        </p:txBody>
      </p:sp>
      <p:sp>
        <p:nvSpPr>
          <p:cNvPr id="9" name="TextBox 8">
            <a:extLst>
              <a:ext uri="{FF2B5EF4-FFF2-40B4-BE49-F238E27FC236}">
                <a16:creationId xmlns:a16="http://schemas.microsoft.com/office/drawing/2014/main" id="{054C3061-AC9D-4134-AACA-9B3266D8E0C6}"/>
              </a:ext>
            </a:extLst>
          </p:cNvPr>
          <p:cNvSpPr txBox="1"/>
          <p:nvPr/>
        </p:nvSpPr>
        <p:spPr>
          <a:xfrm>
            <a:off x="6225309" y="1813032"/>
            <a:ext cx="5966691" cy="646331"/>
          </a:xfrm>
          <a:prstGeom prst="rect">
            <a:avLst/>
          </a:prstGeom>
          <a:noFill/>
        </p:spPr>
        <p:txBody>
          <a:bodyPr wrap="square">
            <a:spAutoFit/>
          </a:bodyPr>
          <a:lstStyle/>
          <a:p>
            <a:r>
              <a:rPr lang="en-US" b="0" i="0" dirty="0">
                <a:solidFill>
                  <a:srgbClr val="1D2129"/>
                </a:solidFill>
                <a:effectLst/>
                <a:latin typeface="+mj-lt"/>
              </a:rPr>
              <a:t>Precision is defined as the fraction of relevant instances among all retrieved instances.</a:t>
            </a:r>
            <a:endParaRPr lang="en-IN" dirty="0">
              <a:latin typeface="+mj-lt"/>
            </a:endParaRPr>
          </a:p>
        </p:txBody>
      </p:sp>
      <p:sp>
        <p:nvSpPr>
          <p:cNvPr id="11" name="TextBox 10">
            <a:extLst>
              <a:ext uri="{FF2B5EF4-FFF2-40B4-BE49-F238E27FC236}">
                <a16:creationId xmlns:a16="http://schemas.microsoft.com/office/drawing/2014/main" id="{2AE7DCA9-E7D0-494E-A111-2A34DF2F427C}"/>
              </a:ext>
            </a:extLst>
          </p:cNvPr>
          <p:cNvSpPr txBox="1"/>
          <p:nvPr/>
        </p:nvSpPr>
        <p:spPr>
          <a:xfrm>
            <a:off x="6225309" y="2459363"/>
            <a:ext cx="6096000" cy="923330"/>
          </a:xfrm>
          <a:prstGeom prst="rect">
            <a:avLst/>
          </a:prstGeom>
          <a:noFill/>
        </p:spPr>
        <p:txBody>
          <a:bodyPr wrap="square">
            <a:spAutoFit/>
          </a:bodyPr>
          <a:lstStyle/>
          <a:p>
            <a:r>
              <a:rPr lang="en-US" b="0" i="0" dirty="0">
                <a:solidFill>
                  <a:srgbClr val="1D2129"/>
                </a:solidFill>
                <a:effectLst/>
                <a:latin typeface="+mj-lt"/>
              </a:rPr>
              <a:t>Recall, sometimes referred to as ‘sensitivity, is the fraction of retrieved instances among all relevant instances.</a:t>
            </a:r>
            <a:endParaRPr lang="en-IN" dirty="0">
              <a:latin typeface="+mj-lt"/>
            </a:endParaRPr>
          </a:p>
        </p:txBody>
      </p:sp>
    </p:spTree>
    <p:extLst>
      <p:ext uri="{BB962C8B-B14F-4D97-AF65-F5344CB8AC3E}">
        <p14:creationId xmlns:p14="http://schemas.microsoft.com/office/powerpoint/2010/main" val="3706760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AE5D78-1E32-42CD-9065-C47D4C8AAD1C}"/>
              </a:ext>
            </a:extLst>
          </p:cNvPr>
          <p:cNvSpPr>
            <a:spLocks noGrp="1"/>
          </p:cNvSpPr>
          <p:nvPr>
            <p:ph type="dt" sz="half" idx="2"/>
          </p:nvPr>
        </p:nvSpPr>
        <p:spPr/>
        <p:txBody>
          <a:bodyPr/>
          <a:lstStyle/>
          <a:p>
            <a:fld id="{6831DF15-94F0-40E5-AF76-FF5131F568BB}" type="datetime1">
              <a:rPr lang="en-US" smtClean="0"/>
              <a:t>6/18/2021</a:t>
            </a:fld>
            <a:endParaRPr lang="en-US" dirty="0"/>
          </a:p>
        </p:txBody>
      </p:sp>
      <p:sp>
        <p:nvSpPr>
          <p:cNvPr id="4" name="Title 3">
            <a:extLst>
              <a:ext uri="{FF2B5EF4-FFF2-40B4-BE49-F238E27FC236}">
                <a16:creationId xmlns:a16="http://schemas.microsoft.com/office/drawing/2014/main" id="{0DA0B700-1326-4733-BA7C-BEFCB65B04E9}"/>
              </a:ext>
            </a:extLst>
          </p:cNvPr>
          <p:cNvSpPr>
            <a:spLocks noGrp="1"/>
          </p:cNvSpPr>
          <p:nvPr>
            <p:ph type="title"/>
          </p:nvPr>
        </p:nvSpPr>
        <p:spPr/>
        <p:txBody>
          <a:bodyPr/>
          <a:lstStyle/>
          <a:p>
            <a:r>
              <a:rPr lang="en" sz="4400" dirty="0">
                <a:solidFill>
                  <a:schemeClr val="dk2"/>
                </a:solidFill>
              </a:rPr>
              <a:t>F1 Score( The higher, the better )</a:t>
            </a:r>
            <a:endParaRPr lang="en-IN" dirty="0"/>
          </a:p>
        </p:txBody>
      </p:sp>
      <p:sp>
        <p:nvSpPr>
          <p:cNvPr id="10" name="TextBox 9">
            <a:extLst>
              <a:ext uri="{FF2B5EF4-FFF2-40B4-BE49-F238E27FC236}">
                <a16:creationId xmlns:a16="http://schemas.microsoft.com/office/drawing/2014/main" id="{A52798BC-F57E-4460-8978-40CB41532280}"/>
              </a:ext>
            </a:extLst>
          </p:cNvPr>
          <p:cNvSpPr txBox="1"/>
          <p:nvPr/>
        </p:nvSpPr>
        <p:spPr>
          <a:xfrm>
            <a:off x="1504950" y="2877557"/>
            <a:ext cx="9975850" cy="1754326"/>
          </a:xfrm>
          <a:prstGeom prst="rect">
            <a:avLst/>
          </a:prstGeom>
          <a:noFill/>
        </p:spPr>
        <p:txBody>
          <a:bodyPr wrap="square">
            <a:spAutoFit/>
          </a:bodyPr>
          <a:lstStyle/>
          <a:p>
            <a:r>
              <a:rPr lang="en-US" dirty="0"/>
              <a:t>F1 score of a class is given by the harmonic mean of precision and recall </a:t>
            </a:r>
            <a:br>
              <a:rPr lang="en-US" dirty="0"/>
            </a:br>
            <a:br>
              <a:rPr lang="en-US" dirty="0"/>
            </a:br>
            <a:r>
              <a:rPr lang="en-US" dirty="0"/>
              <a:t>(2×precision×recall / (precision + recall))</a:t>
            </a:r>
            <a:br>
              <a:rPr lang="en-US" dirty="0"/>
            </a:br>
            <a:br>
              <a:rPr lang="en-US" dirty="0"/>
            </a:br>
            <a:r>
              <a:rPr lang="en-US" dirty="0"/>
              <a:t>high recall + high precision : the class is perfectly handled by the model.</a:t>
            </a:r>
            <a:br>
              <a:rPr lang="en-US" dirty="0"/>
            </a:br>
            <a:r>
              <a:rPr lang="en-US" dirty="0"/>
              <a:t>The model detects the class well and is also highly trustable when it does.</a:t>
            </a:r>
          </a:p>
        </p:txBody>
      </p:sp>
    </p:spTree>
    <p:extLst>
      <p:ext uri="{BB962C8B-B14F-4D97-AF65-F5344CB8AC3E}">
        <p14:creationId xmlns:p14="http://schemas.microsoft.com/office/powerpoint/2010/main" val="4284118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0039366-CC4B-45CC-9139-66129D35DB25}"/>
              </a:ext>
            </a:extLst>
          </p:cNvPr>
          <p:cNvSpPr>
            <a:spLocks noGrp="1"/>
          </p:cNvSpPr>
          <p:nvPr>
            <p:ph type="body" sz="quarter" idx="13"/>
          </p:nvPr>
        </p:nvSpPr>
        <p:spPr>
          <a:xfrm>
            <a:off x="435090" y="462728"/>
            <a:ext cx="2378075" cy="1111250"/>
          </a:xfrm>
        </p:spPr>
        <p:txBody>
          <a:bodyPr/>
          <a:lstStyle/>
          <a:p>
            <a:r>
              <a:rPr lang="en-US" dirty="0"/>
              <a:t>06</a:t>
            </a:r>
          </a:p>
        </p:txBody>
      </p:sp>
      <p:sp>
        <p:nvSpPr>
          <p:cNvPr id="3" name="Title 2">
            <a:extLst>
              <a:ext uri="{FF2B5EF4-FFF2-40B4-BE49-F238E27FC236}">
                <a16:creationId xmlns:a16="http://schemas.microsoft.com/office/drawing/2014/main" id="{594C1777-B62D-468E-BE34-64A07CED098F}"/>
              </a:ext>
            </a:extLst>
          </p:cNvPr>
          <p:cNvSpPr>
            <a:spLocks noGrp="1"/>
          </p:cNvSpPr>
          <p:nvPr>
            <p:ph type="title"/>
          </p:nvPr>
        </p:nvSpPr>
        <p:spPr>
          <a:xfrm>
            <a:off x="2289009" y="771886"/>
            <a:ext cx="6674802" cy="655320"/>
          </a:xfrm>
        </p:spPr>
        <p:txBody>
          <a:bodyPr>
            <a:noAutofit/>
          </a:bodyPr>
          <a:lstStyle/>
          <a:p>
            <a:r>
              <a:rPr lang="en-US" dirty="0"/>
              <a:t>XGBoost</a:t>
            </a:r>
          </a:p>
        </p:txBody>
      </p:sp>
      <p:sp>
        <p:nvSpPr>
          <p:cNvPr id="4" name="Title 9">
            <a:extLst>
              <a:ext uri="{FF2B5EF4-FFF2-40B4-BE49-F238E27FC236}">
                <a16:creationId xmlns:a16="http://schemas.microsoft.com/office/drawing/2014/main" id="{E771CEB9-832D-4995-84D3-2DA3F75AC5A2}"/>
              </a:ext>
            </a:extLst>
          </p:cNvPr>
          <p:cNvSpPr txBox="1">
            <a:spLocks/>
          </p:cNvSpPr>
          <p:nvPr/>
        </p:nvSpPr>
        <p:spPr>
          <a:xfrm>
            <a:off x="5752406" y="1074656"/>
            <a:ext cx="6367549" cy="542774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endParaRPr lang="en-US" sz="2000" b="1" dirty="0"/>
          </a:p>
          <a:p>
            <a:pPr marL="285750" indent="-285750" algn="just">
              <a:lnSpc>
                <a:spcPct val="100000"/>
              </a:lnSpc>
              <a:buFont typeface="Arial" panose="020B0604020202020204" pitchFamily="34" charset="0"/>
              <a:buChar char="•"/>
            </a:pPr>
            <a:r>
              <a:rPr lang="en-US" sz="2000" b="0" i="0" dirty="0">
                <a:solidFill>
                  <a:srgbClr val="555555"/>
                </a:solidFill>
                <a:effectLst/>
                <a:latin typeface="+mn-lt"/>
              </a:rPr>
              <a:t>The library is laser focused on </a:t>
            </a:r>
            <a:r>
              <a:rPr lang="en-US" sz="2000" b="0" i="0" dirty="0">
                <a:solidFill>
                  <a:srgbClr val="555555"/>
                </a:solidFill>
                <a:effectLst/>
                <a:latin typeface="+mn-lt"/>
                <a:cs typeface="Biome Light" panose="020B0303030204020804" pitchFamily="34" charset="0"/>
              </a:rPr>
              <a:t>computational</a:t>
            </a:r>
            <a:r>
              <a:rPr lang="en-US" sz="2000" b="0" i="0" dirty="0">
                <a:solidFill>
                  <a:srgbClr val="555555"/>
                </a:solidFill>
                <a:effectLst/>
                <a:latin typeface="+mn-lt"/>
              </a:rPr>
              <a:t> speed and model performance, as such there are few frills.</a:t>
            </a:r>
          </a:p>
          <a:p>
            <a:pPr algn="just">
              <a:lnSpc>
                <a:spcPct val="100000"/>
              </a:lnSpc>
            </a:pPr>
            <a:endParaRPr lang="en-US" sz="2000" b="0" i="0" dirty="0">
              <a:solidFill>
                <a:srgbClr val="555555"/>
              </a:solidFill>
              <a:effectLst/>
              <a:latin typeface="+mn-lt"/>
            </a:endParaRPr>
          </a:p>
          <a:p>
            <a:pPr marL="285750" indent="-285750" algn="just">
              <a:lnSpc>
                <a:spcPct val="100000"/>
              </a:lnSpc>
              <a:buFont typeface="Arial" panose="020B0604020202020204" pitchFamily="34" charset="0"/>
              <a:buChar char="•"/>
            </a:pPr>
            <a:r>
              <a:rPr lang="en-US" sz="2000" b="0" i="0" dirty="0">
                <a:solidFill>
                  <a:srgbClr val="555555"/>
                </a:solidFill>
                <a:effectLst/>
                <a:latin typeface="+mn-lt"/>
              </a:rPr>
              <a:t>Three main forms of gradient boosting are supported:  Gradient Boosting, SG Boosting and Regular Gradient Boosting.</a:t>
            </a:r>
          </a:p>
          <a:p>
            <a:pPr algn="just">
              <a:lnSpc>
                <a:spcPct val="100000"/>
              </a:lnSpc>
            </a:pPr>
            <a:endParaRPr lang="en-US" sz="2000" b="0" i="0" dirty="0">
              <a:solidFill>
                <a:srgbClr val="555555"/>
              </a:solidFill>
              <a:effectLst/>
              <a:latin typeface="+mn-lt"/>
            </a:endParaRPr>
          </a:p>
          <a:p>
            <a:pPr marL="285750" indent="-285750" algn="just">
              <a:lnSpc>
                <a:spcPct val="100000"/>
              </a:lnSpc>
              <a:buFont typeface="Arial" panose="020B0604020202020204" pitchFamily="34" charset="0"/>
              <a:buChar char="•"/>
            </a:pPr>
            <a:r>
              <a:rPr lang="en-US" sz="2000" i="0" dirty="0">
                <a:solidFill>
                  <a:schemeClr val="tx1">
                    <a:lumMod val="85000"/>
                    <a:lumOff val="15000"/>
                  </a:schemeClr>
                </a:solidFill>
                <a:effectLst/>
                <a:latin typeface="+mn-lt"/>
              </a:rPr>
              <a:t>We can assign values to the hyperparameters, which helps us deal with imbalance class. Hyperparameters can be number of trees, depth of tree, etc.</a:t>
            </a:r>
          </a:p>
          <a:p>
            <a:pPr algn="just">
              <a:lnSpc>
                <a:spcPct val="100000"/>
              </a:lnSpc>
            </a:pPr>
            <a:endParaRPr lang="en-US" sz="2000" i="0" dirty="0">
              <a:solidFill>
                <a:schemeClr val="tx1">
                  <a:lumMod val="85000"/>
                  <a:lumOff val="15000"/>
                </a:schemeClr>
              </a:solidFill>
              <a:effectLst/>
              <a:latin typeface="+mn-lt"/>
            </a:endParaRPr>
          </a:p>
          <a:p>
            <a:pPr marL="285750" indent="-285750" algn="just">
              <a:lnSpc>
                <a:spcPct val="100000"/>
              </a:lnSpc>
              <a:buFont typeface="Arial" panose="020B0604020202020204" pitchFamily="34" charset="0"/>
              <a:buChar char="•"/>
            </a:pPr>
            <a:r>
              <a:rPr lang="en-US" sz="2000" b="0" i="0" dirty="0">
                <a:solidFill>
                  <a:srgbClr val="555555"/>
                </a:solidFill>
                <a:effectLst/>
                <a:latin typeface="+mn-lt"/>
              </a:rPr>
              <a:t>A design goal was to make the best use of available resources to train the model. Some key algorithm implementation features include:   Sparse Aware, Block Structure and Continued Training.</a:t>
            </a:r>
          </a:p>
          <a:p>
            <a:pPr marL="742950" lvl="1" indent="-285750" algn="just">
              <a:buFont typeface="Arial" panose="020B0604020202020204" pitchFamily="34" charset="0"/>
              <a:buChar char="•"/>
            </a:pPr>
            <a:endParaRPr lang="en-US" sz="100" i="0" dirty="0">
              <a:solidFill>
                <a:schemeClr val="tx1">
                  <a:lumMod val="85000"/>
                  <a:lumOff val="15000"/>
                </a:schemeClr>
              </a:solidFill>
              <a:effectLst/>
              <a:latin typeface="+mn-lt"/>
            </a:endParaRPr>
          </a:p>
          <a:p>
            <a:pPr marL="914400" lvl="1" indent="-457200">
              <a:buFont typeface="+mj-lt"/>
              <a:buAutoNum type="arabicPeriod"/>
            </a:pPr>
            <a:endParaRPr lang="en-US" sz="100" dirty="0">
              <a:solidFill>
                <a:srgbClr val="555555"/>
              </a:solidFill>
              <a:latin typeface="Helvetica Neue"/>
            </a:endParaRPr>
          </a:p>
          <a:p>
            <a:endParaRPr lang="en-IN" sz="2000" dirty="0"/>
          </a:p>
        </p:txBody>
      </p:sp>
      <p:pic>
        <p:nvPicPr>
          <p:cNvPr id="8" name="Picture 7">
            <a:extLst>
              <a:ext uri="{FF2B5EF4-FFF2-40B4-BE49-F238E27FC236}">
                <a16:creationId xmlns:a16="http://schemas.microsoft.com/office/drawing/2014/main" id="{D141A5B2-49C8-4C3F-A6B2-B9561CEAFF06}"/>
              </a:ext>
            </a:extLst>
          </p:cNvPr>
          <p:cNvPicPr>
            <a:picLocks noChangeAspect="1"/>
          </p:cNvPicPr>
          <p:nvPr/>
        </p:nvPicPr>
        <p:blipFill>
          <a:blip r:embed="rId3"/>
          <a:stretch>
            <a:fillRect/>
          </a:stretch>
        </p:blipFill>
        <p:spPr>
          <a:xfrm>
            <a:off x="72044" y="1883136"/>
            <a:ext cx="5659791" cy="3395874"/>
          </a:xfrm>
          <a:prstGeom prst="rect">
            <a:avLst/>
          </a:prstGeom>
        </p:spPr>
      </p:pic>
    </p:spTree>
    <p:extLst>
      <p:ext uri="{BB962C8B-B14F-4D97-AF65-F5344CB8AC3E}">
        <p14:creationId xmlns:p14="http://schemas.microsoft.com/office/powerpoint/2010/main" val="675137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72886D-2602-421E-B4A1-46C607C5DCD8}"/>
              </a:ext>
            </a:extLst>
          </p:cNvPr>
          <p:cNvPicPr>
            <a:picLocks noChangeAspect="1"/>
          </p:cNvPicPr>
          <p:nvPr/>
        </p:nvPicPr>
        <p:blipFill>
          <a:blip r:embed="rId3"/>
          <a:stretch>
            <a:fillRect/>
          </a:stretch>
        </p:blipFill>
        <p:spPr>
          <a:xfrm>
            <a:off x="421187" y="449161"/>
            <a:ext cx="11349626" cy="5132395"/>
          </a:xfrm>
          <a:prstGeom prst="rect">
            <a:avLst/>
          </a:prstGeom>
        </p:spPr>
      </p:pic>
      <p:sp>
        <p:nvSpPr>
          <p:cNvPr id="4" name="Title 2">
            <a:extLst>
              <a:ext uri="{FF2B5EF4-FFF2-40B4-BE49-F238E27FC236}">
                <a16:creationId xmlns:a16="http://schemas.microsoft.com/office/drawing/2014/main" id="{596413B0-E372-4BCA-9554-1033A4BA12A9}"/>
              </a:ext>
            </a:extLst>
          </p:cNvPr>
          <p:cNvSpPr>
            <a:spLocks noGrp="1"/>
          </p:cNvSpPr>
          <p:nvPr>
            <p:ph type="title"/>
          </p:nvPr>
        </p:nvSpPr>
        <p:spPr>
          <a:xfrm>
            <a:off x="289212" y="5666398"/>
            <a:ext cx="6674802" cy="655320"/>
          </a:xfrm>
        </p:spPr>
        <p:txBody>
          <a:bodyPr>
            <a:normAutofit/>
          </a:bodyPr>
          <a:lstStyle/>
          <a:p>
            <a:r>
              <a:rPr lang="en-US" sz="2400" dirty="0"/>
              <a:t>Fig : XGBoost applied on the given dataset.</a:t>
            </a:r>
          </a:p>
        </p:txBody>
      </p:sp>
    </p:spTree>
    <p:extLst>
      <p:ext uri="{BB962C8B-B14F-4D97-AF65-F5344CB8AC3E}">
        <p14:creationId xmlns:p14="http://schemas.microsoft.com/office/powerpoint/2010/main" val="700209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B60247-4036-4192-8CA6-96861C51C789}"/>
              </a:ext>
            </a:extLst>
          </p:cNvPr>
          <p:cNvSpPr txBox="1"/>
          <p:nvPr/>
        </p:nvSpPr>
        <p:spPr>
          <a:xfrm>
            <a:off x="743473" y="1340138"/>
            <a:ext cx="4457701" cy="480131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95858"/>
                </a:solidFill>
                <a:effectLst/>
                <a:uLnTx/>
                <a:uFillTx/>
                <a:latin typeface="+mj-lt"/>
                <a:ea typeface="+mn-ea"/>
                <a:cs typeface="Times New Roman" panose="02020603050405020304" pitchFamily="18" charset="0"/>
              </a:rPr>
              <a:t>Random Forest is a tree-based machine learning algorithm that leverages the power of multiple decision trees for making decisions. As the name suggests, it is a “forest” of trees!</a:t>
            </a:r>
            <a:endParaRPr kumimoji="0" lang="en-IN" sz="1800" b="0" i="0" u="none" strike="noStrike" kern="1200" cap="none" spc="0" normalizeH="0" baseline="0" noProof="0" dirty="0">
              <a:ln>
                <a:noFill/>
              </a:ln>
              <a:solidFill>
                <a:prstClr val="black"/>
              </a:solidFill>
              <a:effectLst/>
              <a:uLnTx/>
              <a:uFillTx/>
              <a:latin typeface="+mj-lt"/>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mj-lt"/>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mj-lt"/>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95858"/>
                </a:solidFill>
                <a:effectLst/>
                <a:uLnTx/>
                <a:uFillTx/>
                <a:latin typeface="+mj-lt"/>
                <a:ea typeface="+mn-ea"/>
                <a:cs typeface="Times New Roman" panose="02020603050405020304" pitchFamily="18" charset="0"/>
              </a:rPr>
              <a:t>But why do we call it a “random” forest? That’s because it is a forest of </a:t>
            </a:r>
            <a:r>
              <a:rPr kumimoji="0" lang="en-US" sz="1800" b="1" i="0" u="none" strike="noStrike" kern="1200" cap="none" spc="0" normalizeH="0" baseline="0" noProof="0" dirty="0">
                <a:ln>
                  <a:noFill/>
                </a:ln>
                <a:solidFill>
                  <a:srgbClr val="333333"/>
                </a:solidFill>
                <a:effectLst/>
                <a:uLnTx/>
                <a:uFillTx/>
                <a:latin typeface="+mj-lt"/>
                <a:ea typeface="+mn-ea"/>
                <a:cs typeface="Times New Roman" panose="02020603050405020304" pitchFamily="18" charset="0"/>
              </a:rPr>
              <a:t>randomly created decision trees</a:t>
            </a:r>
            <a:r>
              <a:rPr kumimoji="0" lang="en-US" sz="1800" b="0" i="0" u="none" strike="noStrike" kern="1200" cap="none" spc="0" normalizeH="0" baseline="0" noProof="0" dirty="0">
                <a:ln>
                  <a:noFill/>
                </a:ln>
                <a:solidFill>
                  <a:srgbClr val="595858"/>
                </a:solidFill>
                <a:effectLst/>
                <a:uLnTx/>
                <a:uFillTx/>
                <a:latin typeface="+mj-lt"/>
                <a:ea typeface="+mn-ea"/>
                <a:cs typeface="Times New Roman" panose="02020603050405020304" pitchFamily="18" charset="0"/>
              </a:rPr>
              <a:t>. Each node in the decision tree works on a random subset of features to calculate the output. The random forest then combines the output of individual decision trees to generate the final output.</a:t>
            </a:r>
            <a:endParaRPr kumimoji="0" lang="en-IN" sz="1800" b="0" i="0" u="none" strike="noStrike" kern="1200" cap="none" spc="0" normalizeH="0" baseline="0" noProof="0" dirty="0">
              <a:ln>
                <a:noFill/>
              </a:ln>
              <a:solidFill>
                <a:prstClr val="black"/>
              </a:solidFill>
              <a:effectLst/>
              <a:uLnTx/>
              <a:uFillTx/>
              <a:latin typeface="+mj-lt"/>
              <a:ea typeface="+mn-ea"/>
              <a:cs typeface="Times New Roman" panose="02020603050405020304" pitchFamily="18" charset="0"/>
            </a:endParaRPr>
          </a:p>
        </p:txBody>
      </p:sp>
      <p:pic>
        <p:nvPicPr>
          <p:cNvPr id="3" name="Picture 2">
            <a:extLst>
              <a:ext uri="{FF2B5EF4-FFF2-40B4-BE49-F238E27FC236}">
                <a16:creationId xmlns:a16="http://schemas.microsoft.com/office/drawing/2014/main" id="{1E124028-E62A-4235-9145-66EEF11EC38E}"/>
              </a:ext>
            </a:extLst>
          </p:cNvPr>
          <p:cNvPicPr>
            <a:picLocks noChangeAspect="1"/>
          </p:cNvPicPr>
          <p:nvPr/>
        </p:nvPicPr>
        <p:blipFill rotWithShape="1">
          <a:blip r:embed="rId2"/>
          <a:srcRect l="2214" t="17504" r="35523" b="10052"/>
          <a:stretch/>
        </p:blipFill>
        <p:spPr>
          <a:xfrm>
            <a:off x="5495637" y="1553058"/>
            <a:ext cx="5952890" cy="390016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pic>
      <p:sp>
        <p:nvSpPr>
          <p:cNvPr id="4" name="TextBox 3">
            <a:extLst>
              <a:ext uri="{FF2B5EF4-FFF2-40B4-BE49-F238E27FC236}">
                <a16:creationId xmlns:a16="http://schemas.microsoft.com/office/drawing/2014/main" id="{DFBBAB9A-E732-4977-B9F4-13DC4D48DC34}"/>
              </a:ext>
            </a:extLst>
          </p:cNvPr>
          <p:cNvSpPr txBox="1"/>
          <p:nvPr/>
        </p:nvSpPr>
        <p:spPr>
          <a:xfrm>
            <a:off x="552449" y="524451"/>
            <a:ext cx="445770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mj-lt"/>
                <a:ea typeface="+mn-ea"/>
                <a:cs typeface="Times New Roman" panose="02020603050405020304" pitchFamily="18" charset="0"/>
              </a:rPr>
              <a:t>RANDOM FOREST</a:t>
            </a:r>
          </a:p>
        </p:txBody>
      </p:sp>
    </p:spTree>
    <p:extLst>
      <p:ext uri="{BB962C8B-B14F-4D97-AF65-F5344CB8AC3E}">
        <p14:creationId xmlns:p14="http://schemas.microsoft.com/office/powerpoint/2010/main" val="2156046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Agenda</a:t>
            </a:r>
          </a:p>
        </p:txBody>
      </p:sp>
      <p:sp>
        <p:nvSpPr>
          <p:cNvPr id="2" name="Text Placeholder 1"/>
          <p:cNvSpPr>
            <a:spLocks noGrp="1"/>
          </p:cNvSpPr>
          <p:nvPr>
            <p:ph type="body" sz="quarter" idx="11"/>
          </p:nvPr>
        </p:nvSpPr>
        <p:spPr>
          <a:xfrm>
            <a:off x="7258050" y="2000250"/>
            <a:ext cx="4667250" cy="3596986"/>
          </a:xfrm>
        </p:spPr>
        <p:txBody>
          <a:bodyPr>
            <a:normAutofit/>
          </a:bodyPr>
          <a:lstStyle/>
          <a:p>
            <a:r>
              <a:rPr lang="en-US" dirty="0"/>
              <a:t>01 Dataset and Library Info</a:t>
            </a:r>
          </a:p>
          <a:p>
            <a:r>
              <a:rPr lang="en-US" dirty="0"/>
              <a:t>02 Data </a:t>
            </a:r>
            <a:r>
              <a:rPr lang="en-US" dirty="0" err="1"/>
              <a:t>PreProcessing</a:t>
            </a:r>
            <a:endParaRPr lang="en-US" dirty="0"/>
          </a:p>
          <a:p>
            <a:r>
              <a:rPr lang="en-US" dirty="0"/>
              <a:t>03 Basic Classification Algorithm</a:t>
            </a:r>
          </a:p>
          <a:p>
            <a:r>
              <a:rPr lang="en-US" dirty="0"/>
              <a:t>04 Handling Class Imbalance</a:t>
            </a:r>
          </a:p>
          <a:p>
            <a:r>
              <a:rPr lang="en-US" dirty="0"/>
              <a:t>05 F1-Score</a:t>
            </a:r>
          </a:p>
          <a:p>
            <a:r>
              <a:rPr lang="en-US" dirty="0"/>
              <a:t>06 </a:t>
            </a:r>
            <a:r>
              <a:rPr lang="en-US" dirty="0" err="1"/>
              <a:t>Xgboost</a:t>
            </a:r>
            <a:r>
              <a:rPr lang="en-US" dirty="0"/>
              <a:t> and </a:t>
            </a:r>
            <a:r>
              <a:rPr lang="en-US" dirty="0" err="1"/>
              <a:t>RandomForest</a:t>
            </a:r>
            <a:endParaRPr lang="en-US" dirty="0"/>
          </a:p>
          <a:p>
            <a:endParaRPr lang="en-US" dirty="0"/>
          </a:p>
        </p:txBody>
      </p:sp>
      <p:sp>
        <p:nvSpPr>
          <p:cNvPr id="8" name="Date Placeholder 7"/>
          <p:cNvSpPr>
            <a:spLocks noGrp="1"/>
          </p:cNvSpPr>
          <p:nvPr>
            <p:ph type="dt" sz="half" idx="2"/>
          </p:nvPr>
        </p:nvSpPr>
        <p:spPr/>
        <p:txBody>
          <a:bodyPr/>
          <a:lstStyle/>
          <a:p>
            <a:fld id="{6E297B09-49F8-4D87-993C-E2C2D8046CBF}" type="datetime1">
              <a:rPr lang="en-US" smtClean="0"/>
              <a:t>6/18/2021</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5C3C5043-9E0B-4C7C-B3D8-6124850B4088}"/>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E8A23A-672B-4171-8947-05D593F1A229}" type="datetime1">
              <a:rPr kumimoji="0" lang="en-US" sz="900" b="0" i="0" u="none" strike="noStrike" kern="1200" cap="none" spc="0" normalizeH="0" baseline="0" noProof="0" smtClean="0">
                <a:ln>
                  <a:noFill/>
                </a:ln>
                <a:solidFill>
                  <a:prstClr val="black">
                    <a:tint val="75000"/>
                  </a:prstClr>
                </a:solidFill>
                <a:effectLst/>
                <a:uLnTx/>
                <a:uFillTx/>
                <a:latin typeface="Biome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6/18/2021</a:t>
            </a:fld>
            <a:endParaRPr kumimoji="0" lang="en-US" sz="900" b="0" i="0" u="none" strike="noStrike" kern="1200" cap="none" spc="0" normalizeH="0" baseline="0" noProof="0" dirty="0">
              <a:ln>
                <a:noFill/>
              </a:ln>
              <a:solidFill>
                <a:prstClr val="black">
                  <a:tint val="75000"/>
                </a:prstClr>
              </a:solidFill>
              <a:effectLst/>
              <a:uLnTx/>
              <a:uFillTx/>
              <a:latin typeface="Biome Light"/>
              <a:ea typeface="+mn-ea"/>
              <a:cs typeface="+mn-cs"/>
            </a:endParaRPr>
          </a:p>
        </p:txBody>
      </p:sp>
      <p:sp>
        <p:nvSpPr>
          <p:cNvPr id="31" name="Slide Number Placeholder 30">
            <a:extLst>
              <a:ext uri="{FF2B5EF4-FFF2-40B4-BE49-F238E27FC236}">
                <a16:creationId xmlns:a16="http://schemas.microsoft.com/office/drawing/2014/main" id="{AD175D2A-0058-45E0-AAF6-7260876F007C}"/>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900" b="0" i="0" u="none" strike="noStrike" kern="1200" cap="none" spc="0" normalizeH="0" baseline="0" noProof="0" smtClean="0">
                <a:ln>
                  <a:noFill/>
                </a:ln>
                <a:solidFill>
                  <a:prstClr val="black">
                    <a:tint val="75000"/>
                  </a:prstClr>
                </a:solidFill>
                <a:effectLst/>
                <a:uLnTx/>
                <a:uFillTx/>
                <a:latin typeface="Biome Light" panose="020B0303030204020804" pitchFamily="34" charset="0"/>
                <a:ea typeface="+mn-ea"/>
                <a:cs typeface="Biome Light" panose="020B03030302040208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baseline="0" noProof="0" dirty="0">
              <a:ln>
                <a:noFill/>
              </a:ln>
              <a:solidFill>
                <a:prstClr val="black">
                  <a:tint val="75000"/>
                </a:prstClr>
              </a:solidFill>
              <a:effectLst/>
              <a:uLnTx/>
              <a:uFillTx/>
              <a:latin typeface="Biome Light" panose="020B0303030204020804" pitchFamily="34" charset="0"/>
              <a:ea typeface="+mn-ea"/>
              <a:cs typeface="Biome Light" panose="020B0303030204020804" pitchFamily="34" charset="0"/>
            </a:endParaRPr>
          </a:p>
        </p:txBody>
      </p:sp>
      <p:pic>
        <p:nvPicPr>
          <p:cNvPr id="4" name="Picture 3">
            <a:extLst>
              <a:ext uri="{FF2B5EF4-FFF2-40B4-BE49-F238E27FC236}">
                <a16:creationId xmlns:a16="http://schemas.microsoft.com/office/drawing/2014/main" id="{39B36815-48EA-4468-B3BB-10ED33C346FB}"/>
              </a:ext>
            </a:extLst>
          </p:cNvPr>
          <p:cNvPicPr>
            <a:picLocks noChangeAspect="1"/>
          </p:cNvPicPr>
          <p:nvPr/>
        </p:nvPicPr>
        <p:blipFill rotWithShape="1">
          <a:blip r:embed="rId2"/>
          <a:srcRect l="2577" t="10834" r="57657" b="45694"/>
          <a:stretch/>
        </p:blipFill>
        <p:spPr>
          <a:xfrm>
            <a:off x="1046018" y="2676157"/>
            <a:ext cx="6530686" cy="3464989"/>
          </a:xfrm>
          <a:prstGeom prst="rect">
            <a:avLst/>
          </a:prstGeom>
        </p:spPr>
      </p:pic>
      <p:pic>
        <p:nvPicPr>
          <p:cNvPr id="6" name="Picture 5">
            <a:extLst>
              <a:ext uri="{FF2B5EF4-FFF2-40B4-BE49-F238E27FC236}">
                <a16:creationId xmlns:a16="http://schemas.microsoft.com/office/drawing/2014/main" id="{24937876-3878-4671-B9CD-EA83BD382B9F}"/>
              </a:ext>
            </a:extLst>
          </p:cNvPr>
          <p:cNvPicPr>
            <a:picLocks noChangeAspect="1"/>
          </p:cNvPicPr>
          <p:nvPr/>
        </p:nvPicPr>
        <p:blipFill rotWithShape="1">
          <a:blip r:embed="rId3"/>
          <a:srcRect r="38907"/>
          <a:stretch/>
        </p:blipFill>
        <p:spPr>
          <a:xfrm>
            <a:off x="1046018" y="1531536"/>
            <a:ext cx="7448550" cy="798786"/>
          </a:xfrm>
          <a:prstGeom prst="rect">
            <a:avLst/>
          </a:prstGeom>
        </p:spPr>
      </p:pic>
      <p:sp>
        <p:nvSpPr>
          <p:cNvPr id="7" name="Title 9">
            <a:extLst>
              <a:ext uri="{FF2B5EF4-FFF2-40B4-BE49-F238E27FC236}">
                <a16:creationId xmlns:a16="http://schemas.microsoft.com/office/drawing/2014/main" id="{47244296-EFAF-4BC4-A4AD-54D4943723CC}"/>
              </a:ext>
            </a:extLst>
          </p:cNvPr>
          <p:cNvSpPr>
            <a:spLocks noGrp="1"/>
          </p:cNvSpPr>
          <p:nvPr>
            <p:ph type="title"/>
          </p:nvPr>
        </p:nvSpPr>
        <p:spPr>
          <a:xfrm>
            <a:off x="915671" y="490174"/>
            <a:ext cx="4866293" cy="1148478"/>
          </a:xfrm>
          <a:noFill/>
          <a:ln>
            <a:noFill/>
          </a:ln>
        </p:spPr>
        <p:style>
          <a:lnRef idx="2">
            <a:schemeClr val="accent3">
              <a:shade val="50000"/>
            </a:schemeClr>
          </a:lnRef>
          <a:fillRef idx="1">
            <a:schemeClr val="accent3"/>
          </a:fillRef>
          <a:effectRef idx="0">
            <a:schemeClr val="accent3"/>
          </a:effectRef>
          <a:fontRef idx="minor">
            <a:schemeClr val="lt1"/>
          </a:fontRef>
        </p:style>
        <p:txBody>
          <a:bodyPr/>
          <a:lstStyle/>
          <a:p>
            <a:r>
              <a:rPr lang="en-IN" altLang="en-US" sz="4400" dirty="0">
                <a:solidFill>
                  <a:schemeClr val="tx1">
                    <a:lumMod val="75000"/>
                    <a:lumOff val="25000"/>
                  </a:schemeClr>
                </a:solidFill>
                <a:uFillTx/>
              </a:rPr>
              <a:t>Implementation</a:t>
            </a:r>
            <a:endParaRPr lang="en-US" sz="4400" dirty="0">
              <a:solidFill>
                <a:schemeClr val="tx1">
                  <a:lumMod val="75000"/>
                  <a:lumOff val="25000"/>
                </a:schemeClr>
              </a:solidFill>
            </a:endParaRPr>
          </a:p>
        </p:txBody>
      </p:sp>
    </p:spTree>
    <p:extLst>
      <p:ext uri="{BB962C8B-B14F-4D97-AF65-F5344CB8AC3E}">
        <p14:creationId xmlns:p14="http://schemas.microsoft.com/office/powerpoint/2010/main" val="2563119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15"/>
          </p:nvPr>
        </p:nvSpPr>
        <p:spPr/>
        <p:txBody>
          <a:bodyPr/>
          <a:lstStyle/>
          <a:p>
            <a:r>
              <a:rPr lang="en-US" dirty="0"/>
              <a:t>01</a:t>
            </a:r>
          </a:p>
        </p:txBody>
      </p:sp>
      <p:sp>
        <p:nvSpPr>
          <p:cNvPr id="18" name="Title 17"/>
          <p:cNvSpPr>
            <a:spLocks noGrp="1"/>
          </p:cNvSpPr>
          <p:nvPr>
            <p:ph type="title"/>
          </p:nvPr>
        </p:nvSpPr>
        <p:spPr>
          <a:xfrm>
            <a:off x="2240197" y="510857"/>
            <a:ext cx="9416094" cy="1340615"/>
          </a:xfrm>
        </p:spPr>
        <p:txBody>
          <a:bodyPr/>
          <a:lstStyle/>
          <a:p>
            <a:r>
              <a:rPr lang="en-US" dirty="0"/>
              <a:t>Dataset and Library info(Basic)</a:t>
            </a:r>
          </a:p>
        </p:txBody>
      </p:sp>
      <p:sp>
        <p:nvSpPr>
          <p:cNvPr id="3" name="Content Placeholder 2"/>
          <p:cNvSpPr>
            <a:spLocks noGrp="1"/>
          </p:cNvSpPr>
          <p:nvPr>
            <p:ph type="body" sz="quarter" idx="13"/>
          </p:nvPr>
        </p:nvSpPr>
        <p:spPr>
          <a:xfrm>
            <a:off x="849630" y="1661554"/>
            <a:ext cx="7010400" cy="5015346"/>
          </a:xfrm>
        </p:spPr>
        <p:txBody>
          <a:bodyPr>
            <a:noAutofit/>
          </a:bodyPr>
          <a:lstStyle/>
          <a:p>
            <a:r>
              <a:rPr lang="en-US" sz="1100" b="1" dirty="0"/>
              <a:t>VARIABLES</a:t>
            </a:r>
          </a:p>
          <a:p>
            <a:pPr marL="285750" indent="-285750" algn="just">
              <a:lnSpc>
                <a:spcPct val="100000"/>
              </a:lnSpc>
              <a:buFont typeface="Arial" panose="020B0604020202020204" pitchFamily="34" charset="0"/>
              <a:buChar char="•"/>
            </a:pPr>
            <a:r>
              <a:rPr lang="en-US" sz="1100" b="1" i="0" dirty="0">
                <a:effectLst/>
              </a:rPr>
              <a:t>step </a:t>
            </a:r>
            <a:r>
              <a:rPr lang="en-US" sz="1100" i="0" dirty="0">
                <a:effectLst/>
              </a:rPr>
              <a:t>- </a:t>
            </a:r>
            <a:r>
              <a:rPr lang="en-US" sz="1100" i="0" dirty="0">
                <a:solidFill>
                  <a:schemeClr val="tx1">
                    <a:lumMod val="85000"/>
                    <a:lumOff val="15000"/>
                  </a:schemeClr>
                </a:solidFill>
                <a:effectLst/>
              </a:rPr>
              <a:t>maps a unit of time in the real world. In this case 1 step is 1 hour of time. Total steps 744 (30 days simulation).</a:t>
            </a:r>
          </a:p>
          <a:p>
            <a:pPr marL="285750" indent="-285750" algn="just">
              <a:lnSpc>
                <a:spcPct val="100000"/>
              </a:lnSpc>
              <a:buFont typeface="Arial" panose="020B0604020202020204" pitchFamily="34" charset="0"/>
              <a:buChar char="•"/>
            </a:pPr>
            <a:r>
              <a:rPr lang="en-US" sz="1100" b="1" i="0" dirty="0">
                <a:effectLst/>
              </a:rPr>
              <a:t>amount -</a:t>
            </a:r>
            <a:r>
              <a:rPr lang="en-US" sz="1100" i="0" dirty="0">
                <a:solidFill>
                  <a:schemeClr val="tx1">
                    <a:lumMod val="85000"/>
                    <a:lumOff val="15000"/>
                  </a:schemeClr>
                </a:solidFill>
                <a:effectLst/>
              </a:rPr>
              <a:t>amount of the transaction in local currency</a:t>
            </a:r>
            <a:r>
              <a:rPr lang="en-US" sz="1100" b="1" i="0" dirty="0">
                <a:solidFill>
                  <a:schemeClr val="tx1">
                    <a:lumMod val="85000"/>
                    <a:lumOff val="15000"/>
                  </a:schemeClr>
                </a:solidFill>
                <a:effectLst/>
              </a:rPr>
              <a:t>.</a:t>
            </a:r>
            <a:endParaRPr lang="en-US" sz="1100" b="1" dirty="0">
              <a:solidFill>
                <a:schemeClr val="tx1">
                  <a:lumMod val="85000"/>
                  <a:lumOff val="15000"/>
                </a:schemeClr>
              </a:solidFill>
            </a:endParaRPr>
          </a:p>
          <a:p>
            <a:pPr marL="285750" indent="-285750" algn="just">
              <a:lnSpc>
                <a:spcPct val="100000"/>
              </a:lnSpc>
              <a:buFont typeface="Arial" panose="020B0604020202020204" pitchFamily="34" charset="0"/>
              <a:buChar char="•"/>
            </a:pPr>
            <a:r>
              <a:rPr lang="en-US" sz="1100" b="1" i="0" dirty="0" err="1">
                <a:effectLst/>
              </a:rPr>
              <a:t>nameOrig</a:t>
            </a:r>
            <a:r>
              <a:rPr lang="en-US" sz="1100" b="1" i="0" dirty="0">
                <a:effectLst/>
              </a:rPr>
              <a:t> – </a:t>
            </a:r>
            <a:r>
              <a:rPr lang="en-US" sz="1100" i="0" dirty="0">
                <a:solidFill>
                  <a:schemeClr val="tx1">
                    <a:lumMod val="85000"/>
                    <a:lumOff val="15000"/>
                  </a:schemeClr>
                </a:solidFill>
                <a:effectLst/>
              </a:rPr>
              <a:t>customer who started the transaction</a:t>
            </a:r>
          </a:p>
          <a:p>
            <a:pPr marL="285750" indent="-285750" algn="just">
              <a:lnSpc>
                <a:spcPct val="100000"/>
              </a:lnSpc>
              <a:buFont typeface="Arial" panose="020B0604020202020204" pitchFamily="34" charset="0"/>
              <a:buChar char="•"/>
            </a:pPr>
            <a:r>
              <a:rPr lang="en-US" sz="1100" b="1" i="0" dirty="0" err="1">
                <a:effectLst/>
              </a:rPr>
              <a:t>oldbalanceOrg</a:t>
            </a:r>
            <a:r>
              <a:rPr lang="en-US" sz="1100" b="1" i="0" dirty="0">
                <a:effectLst/>
              </a:rPr>
              <a:t> - </a:t>
            </a:r>
            <a:r>
              <a:rPr lang="en-US" sz="1100" i="0" dirty="0">
                <a:solidFill>
                  <a:schemeClr val="tx1">
                    <a:lumMod val="85000"/>
                    <a:lumOff val="15000"/>
                  </a:schemeClr>
                </a:solidFill>
                <a:effectLst/>
              </a:rPr>
              <a:t>initial balance before the transaction</a:t>
            </a:r>
          </a:p>
          <a:p>
            <a:pPr marL="285750" indent="-285750" algn="just">
              <a:lnSpc>
                <a:spcPct val="100000"/>
              </a:lnSpc>
              <a:buFont typeface="Arial" panose="020B0604020202020204" pitchFamily="34" charset="0"/>
              <a:buChar char="•"/>
            </a:pPr>
            <a:r>
              <a:rPr lang="en-US" sz="1100" b="1" i="0" dirty="0" err="1">
                <a:effectLst/>
              </a:rPr>
              <a:t>newbalanceOrig</a:t>
            </a:r>
            <a:r>
              <a:rPr lang="en-US" sz="1100" b="1" i="0" dirty="0">
                <a:effectLst/>
              </a:rPr>
              <a:t> - </a:t>
            </a:r>
            <a:r>
              <a:rPr lang="en-US" sz="1100" i="0" dirty="0">
                <a:solidFill>
                  <a:schemeClr val="tx1">
                    <a:lumMod val="85000"/>
                    <a:lumOff val="15000"/>
                  </a:schemeClr>
                </a:solidFill>
                <a:effectLst/>
              </a:rPr>
              <a:t>new balance after the transaction</a:t>
            </a:r>
          </a:p>
          <a:p>
            <a:pPr marL="285750" indent="-285750" algn="just">
              <a:lnSpc>
                <a:spcPct val="100000"/>
              </a:lnSpc>
              <a:buFont typeface="Arial" panose="020B0604020202020204" pitchFamily="34" charset="0"/>
              <a:buChar char="•"/>
            </a:pPr>
            <a:r>
              <a:rPr lang="en-US" sz="1100" b="1" i="0" dirty="0" err="1">
                <a:effectLst/>
              </a:rPr>
              <a:t>nameDest</a:t>
            </a:r>
            <a:r>
              <a:rPr lang="en-US" sz="1100" b="1" i="0" dirty="0">
                <a:effectLst/>
              </a:rPr>
              <a:t> </a:t>
            </a:r>
            <a:r>
              <a:rPr lang="en-US" sz="1100" b="1" i="0" dirty="0">
                <a:solidFill>
                  <a:schemeClr val="tx1">
                    <a:lumMod val="85000"/>
                    <a:lumOff val="15000"/>
                  </a:schemeClr>
                </a:solidFill>
                <a:effectLst/>
              </a:rPr>
              <a:t>- </a:t>
            </a:r>
            <a:r>
              <a:rPr lang="en-US" sz="1100" i="0" dirty="0">
                <a:solidFill>
                  <a:schemeClr val="tx1">
                    <a:lumMod val="85000"/>
                    <a:lumOff val="15000"/>
                  </a:schemeClr>
                </a:solidFill>
                <a:effectLst/>
              </a:rPr>
              <a:t>customer who is the recipient of the transaction</a:t>
            </a:r>
          </a:p>
          <a:p>
            <a:pPr marL="285750" indent="-285750" algn="just">
              <a:lnSpc>
                <a:spcPct val="100000"/>
              </a:lnSpc>
              <a:buFont typeface="Arial" panose="020B0604020202020204" pitchFamily="34" charset="0"/>
              <a:buChar char="•"/>
            </a:pPr>
            <a:r>
              <a:rPr lang="en-US" sz="1100" b="1" i="0" dirty="0" err="1">
                <a:effectLst/>
              </a:rPr>
              <a:t>oldbalanceDest</a:t>
            </a:r>
            <a:r>
              <a:rPr lang="en-US" sz="1100" b="1" i="0" dirty="0">
                <a:effectLst/>
              </a:rPr>
              <a:t> - </a:t>
            </a:r>
            <a:r>
              <a:rPr lang="en-US" sz="1100" i="0" dirty="0">
                <a:solidFill>
                  <a:schemeClr val="tx1">
                    <a:lumMod val="85000"/>
                    <a:lumOff val="15000"/>
                  </a:schemeClr>
                </a:solidFill>
                <a:effectLst/>
              </a:rPr>
              <a:t>initial balance recipient before the transaction. Note that there is not information for customers that start with M (Merchants).</a:t>
            </a:r>
          </a:p>
          <a:p>
            <a:pPr marL="285750" indent="-285750" algn="just">
              <a:lnSpc>
                <a:spcPct val="100000"/>
              </a:lnSpc>
              <a:buFont typeface="Arial" panose="020B0604020202020204" pitchFamily="34" charset="0"/>
              <a:buChar char="•"/>
            </a:pPr>
            <a:r>
              <a:rPr lang="en-US" sz="1100" b="1" i="0" dirty="0" err="1">
                <a:effectLst/>
              </a:rPr>
              <a:t>newbalanceDest</a:t>
            </a:r>
            <a:r>
              <a:rPr lang="en-US" sz="1100" b="1" i="0" dirty="0">
                <a:effectLst/>
              </a:rPr>
              <a:t> - </a:t>
            </a:r>
            <a:r>
              <a:rPr lang="en-US" sz="1100" i="0" dirty="0">
                <a:solidFill>
                  <a:schemeClr val="tx1">
                    <a:lumMod val="85000"/>
                    <a:lumOff val="15000"/>
                  </a:schemeClr>
                </a:solidFill>
                <a:effectLst/>
              </a:rPr>
              <a:t>new balance recipient after the transaction. Note that there is not information for customers that start with M (Merchants).</a:t>
            </a:r>
          </a:p>
          <a:p>
            <a:pPr marL="285750" indent="-285750" algn="just">
              <a:lnSpc>
                <a:spcPct val="100000"/>
              </a:lnSpc>
              <a:buFont typeface="Arial" panose="020B0604020202020204" pitchFamily="34" charset="0"/>
              <a:buChar char="•"/>
            </a:pPr>
            <a:r>
              <a:rPr lang="en-US" sz="1100" b="1" i="0" dirty="0" err="1">
                <a:effectLst/>
              </a:rPr>
              <a:t>isFraud</a:t>
            </a:r>
            <a:r>
              <a:rPr lang="en-US" sz="1100" b="1" i="0" dirty="0">
                <a:effectLst/>
              </a:rPr>
              <a:t>(Target) - </a:t>
            </a:r>
            <a:r>
              <a:rPr lang="en-US" sz="1100" i="0" dirty="0">
                <a:solidFill>
                  <a:schemeClr val="tx1">
                    <a:lumMod val="85000"/>
                    <a:lumOff val="15000"/>
                  </a:schemeClr>
                </a:solidFill>
                <a:effectLst/>
              </a:rPr>
              <a:t>This is the transactions made by the fraudulent agents inside the simulation. In this specific dataset the fraudulent behavior of the agents aims to profit by taking control or customers accounts and try to empty the funds by transferring to another account and then cashing out of the system.</a:t>
            </a:r>
          </a:p>
          <a:p>
            <a:pPr marL="285750" indent="-285750" algn="just">
              <a:lnSpc>
                <a:spcPct val="100000"/>
              </a:lnSpc>
              <a:buFont typeface="Arial" panose="020B0604020202020204" pitchFamily="34" charset="0"/>
              <a:buChar char="•"/>
            </a:pPr>
            <a:r>
              <a:rPr lang="en-US" sz="1100" b="1" i="0" dirty="0" err="1">
                <a:effectLst/>
              </a:rPr>
              <a:t>isFlaggedFraud</a:t>
            </a:r>
            <a:r>
              <a:rPr lang="en-US" sz="1100" b="1" i="0" dirty="0">
                <a:effectLst/>
              </a:rPr>
              <a:t> - </a:t>
            </a:r>
            <a:r>
              <a:rPr lang="en-US" sz="1100" i="0" dirty="0">
                <a:solidFill>
                  <a:schemeClr val="tx1">
                    <a:lumMod val="85000"/>
                    <a:lumOff val="15000"/>
                  </a:schemeClr>
                </a:solidFill>
                <a:effectLst/>
              </a:rPr>
              <a:t>The business model aims to control massive transfers from one account to another and flags illegal attempts. An illegal attempt in this dataset is an attempt to transfer more than 200.000 in a single transaction</a:t>
            </a:r>
            <a:r>
              <a:rPr lang="en-US" sz="1100" i="0" dirty="0">
                <a:effectLst/>
              </a:rPr>
              <a:t>.</a:t>
            </a:r>
          </a:p>
        </p:txBody>
      </p:sp>
      <p:sp>
        <p:nvSpPr>
          <p:cNvPr id="34" name="Date Placeholder 33"/>
          <p:cNvSpPr>
            <a:spLocks noGrp="1"/>
          </p:cNvSpPr>
          <p:nvPr>
            <p:ph type="dt" sz="half" idx="2"/>
          </p:nvPr>
        </p:nvSpPr>
        <p:spPr/>
        <p:txBody>
          <a:bodyPr/>
          <a:lstStyle/>
          <a:p>
            <a:fld id="{DED1EC73-030A-4D76-8608-47058BD2C405}" type="datetime1">
              <a:rPr lang="en-US" smtClean="0"/>
              <a:t>6/18/2021</a:t>
            </a:fld>
            <a:endParaRPr lang="en-US" dirty="0"/>
          </a:p>
        </p:txBody>
      </p:sp>
      <p:sp>
        <p:nvSpPr>
          <p:cNvPr id="16" name="Content Placeholder 2"/>
          <p:cNvSpPr txBox="1"/>
          <p:nvPr/>
        </p:nvSpPr>
        <p:spPr>
          <a:xfrm>
            <a:off x="8280284" y="1806894"/>
            <a:ext cx="3778366" cy="4446124"/>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kern="1200">
                <a:solidFill>
                  <a:schemeClr val="accent2">
                    <a:lumMod val="50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2">
                    <a:lumMod val="50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2">
                    <a:lumMod val="50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2">
                    <a:lumMod val="50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100" b="1" dirty="0"/>
          </a:p>
        </p:txBody>
      </p:sp>
      <p:pic>
        <p:nvPicPr>
          <p:cNvPr id="1026" name="Picture 2" descr="scikit-learn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5215" y="2182060"/>
            <a:ext cx="2399851" cy="12467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a:stretch>
            <a:fillRect/>
          </a:stretch>
        </p:blipFill>
        <p:spPr>
          <a:xfrm>
            <a:off x="9393128" y="3990797"/>
            <a:ext cx="2587843" cy="621082"/>
          </a:xfrm>
          <a:prstGeom prst="rect">
            <a:avLst/>
          </a:prstGeom>
        </p:spPr>
      </p:pic>
      <p:pic>
        <p:nvPicPr>
          <p:cNvPr id="13" name="Picture 12"/>
          <p:cNvPicPr>
            <a:picLocks noChangeAspect="1"/>
          </p:cNvPicPr>
          <p:nvPr/>
        </p:nvPicPr>
        <p:blipFill>
          <a:blip r:embed="rId4"/>
          <a:stretch>
            <a:fillRect/>
          </a:stretch>
        </p:blipFill>
        <p:spPr>
          <a:xfrm>
            <a:off x="9375215" y="5091356"/>
            <a:ext cx="2683435" cy="1482882"/>
          </a:xfrm>
          <a:prstGeom prst="rect">
            <a:avLst/>
          </a:prstGeom>
        </p:spPr>
      </p:pic>
      <p:sp>
        <p:nvSpPr>
          <p:cNvPr id="15" name="TextBox 14"/>
          <p:cNvSpPr txBox="1"/>
          <p:nvPr/>
        </p:nvSpPr>
        <p:spPr>
          <a:xfrm>
            <a:off x="9375215" y="4744302"/>
            <a:ext cx="2605756" cy="276999"/>
          </a:xfrm>
          <a:prstGeom prst="rect">
            <a:avLst/>
          </a:prstGeom>
          <a:noFill/>
        </p:spPr>
        <p:txBody>
          <a:bodyPr wrap="square" rtlCol="0">
            <a:spAutoFit/>
          </a:bodyPr>
          <a:lstStyle/>
          <a:p>
            <a:r>
              <a:rPr lang="en-IN" sz="1200" dirty="0"/>
              <a:t>For data manipulation</a:t>
            </a:r>
          </a:p>
        </p:txBody>
      </p:sp>
      <p:sp>
        <p:nvSpPr>
          <p:cNvPr id="26" name="TextBox 25"/>
          <p:cNvSpPr txBox="1"/>
          <p:nvPr/>
        </p:nvSpPr>
        <p:spPr>
          <a:xfrm>
            <a:off x="9375215" y="3564663"/>
            <a:ext cx="2605756" cy="276999"/>
          </a:xfrm>
          <a:prstGeom prst="rect">
            <a:avLst/>
          </a:prstGeom>
          <a:noFill/>
        </p:spPr>
        <p:txBody>
          <a:bodyPr wrap="square" rtlCol="0">
            <a:spAutoFit/>
          </a:bodyPr>
          <a:lstStyle/>
          <a:p>
            <a:r>
              <a:rPr lang="en-IN" sz="1200" dirty="0"/>
              <a:t>For Data Visualization</a:t>
            </a:r>
          </a:p>
        </p:txBody>
      </p:sp>
      <p:sp>
        <p:nvSpPr>
          <p:cNvPr id="28" name="TextBox 27"/>
          <p:cNvSpPr txBox="1"/>
          <p:nvPr/>
        </p:nvSpPr>
        <p:spPr>
          <a:xfrm>
            <a:off x="9315450" y="1806894"/>
            <a:ext cx="2605756" cy="276999"/>
          </a:xfrm>
          <a:prstGeom prst="rect">
            <a:avLst/>
          </a:prstGeom>
          <a:noFill/>
        </p:spPr>
        <p:txBody>
          <a:bodyPr wrap="square" rtlCol="0">
            <a:spAutoFit/>
          </a:bodyPr>
          <a:lstStyle/>
          <a:p>
            <a:r>
              <a:rPr lang="en-IN" sz="1200" dirty="0"/>
              <a:t>For Predictive Data Analysis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6524" y="705703"/>
            <a:ext cx="6674802" cy="655320"/>
          </a:xfrm>
        </p:spPr>
        <p:txBody>
          <a:bodyPr>
            <a:normAutofit fontScale="90000"/>
          </a:bodyPr>
          <a:lstStyle/>
          <a:p>
            <a:r>
              <a:rPr lang="en-US" dirty="0"/>
              <a:t>Data Preprocessing</a:t>
            </a:r>
          </a:p>
        </p:txBody>
      </p:sp>
      <p:sp>
        <p:nvSpPr>
          <p:cNvPr id="14" name="Text Placeholder 24"/>
          <p:cNvSpPr txBox="1"/>
          <p:nvPr/>
        </p:nvSpPr>
        <p:spPr>
          <a:xfrm>
            <a:off x="761917" y="517972"/>
            <a:ext cx="2956560" cy="1333500"/>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16" name="Picture 15"/>
          <p:cNvPicPr>
            <a:picLocks noChangeAspect="1"/>
          </p:cNvPicPr>
          <p:nvPr/>
        </p:nvPicPr>
        <p:blipFill>
          <a:blip r:embed="rId2"/>
          <a:stretch>
            <a:fillRect/>
          </a:stretch>
        </p:blipFill>
        <p:spPr>
          <a:xfrm>
            <a:off x="0" y="8092"/>
            <a:ext cx="3542083" cy="2353260"/>
          </a:xfrm>
          <a:prstGeom prst="rect">
            <a:avLst/>
          </a:prstGeom>
        </p:spPr>
      </p:pic>
      <p:sp>
        <p:nvSpPr>
          <p:cNvPr id="17" name="TextBox 16"/>
          <p:cNvSpPr txBox="1"/>
          <p:nvPr/>
        </p:nvSpPr>
        <p:spPr>
          <a:xfrm>
            <a:off x="692727" y="1851472"/>
            <a:ext cx="4017446" cy="369332"/>
          </a:xfrm>
          <a:prstGeom prst="rect">
            <a:avLst/>
          </a:prstGeom>
          <a:noFill/>
        </p:spPr>
        <p:txBody>
          <a:bodyPr wrap="none" rtlCol="0">
            <a:spAutoFit/>
          </a:bodyPr>
          <a:lstStyle/>
          <a:p>
            <a:pPr marL="285750" indent="-285750">
              <a:buFont typeface="Arial" panose="020B0604020202020204" pitchFamily="34" charset="0"/>
              <a:buChar char="•"/>
            </a:pPr>
            <a:r>
              <a:rPr lang="en-IN" dirty="0">
                <a:solidFill>
                  <a:schemeClr val="bg1"/>
                </a:solidFill>
              </a:rPr>
              <a:t>Dropped Unnecessary Columns</a:t>
            </a:r>
          </a:p>
        </p:txBody>
      </p:sp>
      <p:sp>
        <p:nvSpPr>
          <p:cNvPr id="19" name="TextBox 18"/>
          <p:cNvSpPr txBox="1"/>
          <p:nvPr/>
        </p:nvSpPr>
        <p:spPr>
          <a:xfrm>
            <a:off x="1025236" y="2246960"/>
            <a:ext cx="8356775" cy="369332"/>
          </a:xfrm>
          <a:prstGeom prst="rect">
            <a:avLst/>
          </a:prstGeom>
          <a:noFill/>
        </p:spPr>
        <p:txBody>
          <a:bodyPr wrap="none" rtlCol="0">
            <a:spAutoFit/>
          </a:bodyPr>
          <a:lstStyle/>
          <a:p>
            <a:r>
              <a:rPr lang="en-IN" sz="1600" dirty="0"/>
              <a:t>Here we dropped names of origin and destination of Transaction that were done.</a:t>
            </a:r>
            <a:r>
              <a:rPr lang="en-IN" dirty="0"/>
              <a:t> </a:t>
            </a:r>
          </a:p>
        </p:txBody>
      </p:sp>
      <p:sp>
        <p:nvSpPr>
          <p:cNvPr id="22" name="TextBox 21"/>
          <p:cNvSpPr txBox="1"/>
          <p:nvPr/>
        </p:nvSpPr>
        <p:spPr>
          <a:xfrm>
            <a:off x="692726" y="2667625"/>
            <a:ext cx="4140877" cy="369332"/>
          </a:xfrm>
          <a:prstGeom prst="rect">
            <a:avLst/>
          </a:prstGeom>
          <a:noFill/>
        </p:spPr>
        <p:txBody>
          <a:bodyPr wrap="none" rtlCol="0">
            <a:spAutoFit/>
          </a:bodyPr>
          <a:lstStyle/>
          <a:p>
            <a:pPr marL="285750" indent="-285750">
              <a:buFont typeface="Arial" panose="020B0604020202020204" pitchFamily="34" charset="0"/>
              <a:buChar char="•"/>
            </a:pPr>
            <a:r>
              <a:rPr lang="en-IN" dirty="0">
                <a:solidFill>
                  <a:schemeClr val="bg1"/>
                </a:solidFill>
              </a:rPr>
              <a:t>Converted to Numeric Data type</a:t>
            </a:r>
          </a:p>
        </p:txBody>
      </p:sp>
      <p:sp>
        <p:nvSpPr>
          <p:cNvPr id="23" name="TextBox 22"/>
          <p:cNvSpPr txBox="1"/>
          <p:nvPr/>
        </p:nvSpPr>
        <p:spPr>
          <a:xfrm>
            <a:off x="1011195" y="3019737"/>
            <a:ext cx="8307082" cy="369332"/>
          </a:xfrm>
          <a:prstGeom prst="rect">
            <a:avLst/>
          </a:prstGeom>
          <a:noFill/>
        </p:spPr>
        <p:txBody>
          <a:bodyPr wrap="none" rtlCol="0">
            <a:spAutoFit/>
          </a:bodyPr>
          <a:lstStyle/>
          <a:p>
            <a:r>
              <a:rPr lang="en-IN" sz="1600" dirty="0"/>
              <a:t>Here we converted “</a:t>
            </a:r>
            <a:r>
              <a:rPr lang="en-IN" sz="1600" b="1" dirty="0"/>
              <a:t>type</a:t>
            </a:r>
            <a:r>
              <a:rPr lang="en-IN" sz="1600" dirty="0"/>
              <a:t>” column to numeric form with the help of label encoder.</a:t>
            </a:r>
            <a:r>
              <a:rPr lang="en-IN" dirty="0"/>
              <a:t> </a:t>
            </a:r>
          </a:p>
        </p:txBody>
      </p:sp>
      <p:sp>
        <p:nvSpPr>
          <p:cNvPr id="25" name="TextBox 24"/>
          <p:cNvSpPr txBox="1"/>
          <p:nvPr/>
        </p:nvSpPr>
        <p:spPr>
          <a:xfrm>
            <a:off x="692726" y="3511003"/>
            <a:ext cx="4830168" cy="369332"/>
          </a:xfrm>
          <a:prstGeom prst="rect">
            <a:avLst/>
          </a:prstGeom>
          <a:noFill/>
        </p:spPr>
        <p:txBody>
          <a:bodyPr wrap="none" rtlCol="0">
            <a:spAutoFit/>
          </a:bodyPr>
          <a:lstStyle/>
          <a:p>
            <a:pPr marL="285750" indent="-285750">
              <a:buFont typeface="Arial" panose="020B0604020202020204" pitchFamily="34" charset="0"/>
              <a:buChar char="•"/>
            </a:pPr>
            <a:r>
              <a:rPr lang="en-IN" dirty="0">
                <a:solidFill>
                  <a:schemeClr val="bg1"/>
                </a:solidFill>
              </a:rPr>
              <a:t>Checked for null entries  in the dataset</a:t>
            </a:r>
          </a:p>
        </p:txBody>
      </p:sp>
      <p:sp>
        <p:nvSpPr>
          <p:cNvPr id="28" name="TextBox 27"/>
          <p:cNvSpPr txBox="1"/>
          <p:nvPr/>
        </p:nvSpPr>
        <p:spPr>
          <a:xfrm>
            <a:off x="993936" y="3864325"/>
            <a:ext cx="4669868" cy="338554"/>
          </a:xfrm>
          <a:prstGeom prst="rect">
            <a:avLst/>
          </a:prstGeom>
          <a:noFill/>
        </p:spPr>
        <p:txBody>
          <a:bodyPr wrap="none" rtlCol="0">
            <a:spAutoFit/>
          </a:bodyPr>
          <a:lstStyle/>
          <a:p>
            <a:r>
              <a:rPr lang="en-IN" sz="1600" dirty="0"/>
              <a:t>We found out that there were no null entries</a:t>
            </a:r>
            <a:endParaRPr lang="en-IN" dirty="0"/>
          </a:p>
        </p:txBody>
      </p:sp>
      <p:sp>
        <p:nvSpPr>
          <p:cNvPr id="31" name="TextBox 30"/>
          <p:cNvSpPr txBox="1"/>
          <p:nvPr/>
        </p:nvSpPr>
        <p:spPr>
          <a:xfrm>
            <a:off x="692726" y="4354381"/>
            <a:ext cx="6457217" cy="369332"/>
          </a:xfrm>
          <a:prstGeom prst="rect">
            <a:avLst/>
          </a:prstGeom>
          <a:noFill/>
        </p:spPr>
        <p:txBody>
          <a:bodyPr wrap="none" rtlCol="0">
            <a:spAutoFit/>
          </a:bodyPr>
          <a:lstStyle/>
          <a:p>
            <a:pPr marL="285750" indent="-285750">
              <a:buFont typeface="Arial" panose="020B0604020202020204" pitchFamily="34" charset="0"/>
              <a:buChar char="•"/>
            </a:pPr>
            <a:r>
              <a:rPr lang="en-IN" dirty="0">
                <a:solidFill>
                  <a:schemeClr val="bg1"/>
                </a:solidFill>
              </a:rPr>
              <a:t>Checked for Distribution of different target variables</a:t>
            </a:r>
          </a:p>
        </p:txBody>
      </p:sp>
      <p:sp>
        <p:nvSpPr>
          <p:cNvPr id="32" name="TextBox 31"/>
          <p:cNvSpPr txBox="1"/>
          <p:nvPr/>
        </p:nvSpPr>
        <p:spPr>
          <a:xfrm>
            <a:off x="993936" y="4707703"/>
            <a:ext cx="11192488" cy="584775"/>
          </a:xfrm>
          <a:prstGeom prst="rect">
            <a:avLst/>
          </a:prstGeom>
          <a:noFill/>
        </p:spPr>
        <p:txBody>
          <a:bodyPr wrap="none" rtlCol="0">
            <a:spAutoFit/>
          </a:bodyPr>
          <a:lstStyle/>
          <a:p>
            <a:r>
              <a:rPr lang="en-IN" sz="1600" dirty="0"/>
              <a:t>We found out that out of </a:t>
            </a:r>
            <a:r>
              <a:rPr lang="en-IN" sz="1600" b="1" dirty="0"/>
              <a:t>6354407</a:t>
            </a:r>
            <a:r>
              <a:rPr lang="en-IN" sz="1600" dirty="0"/>
              <a:t> total transactions only </a:t>
            </a:r>
            <a:r>
              <a:rPr lang="en-IN" sz="1600" b="1" dirty="0"/>
              <a:t>8213</a:t>
            </a:r>
            <a:r>
              <a:rPr lang="en-IN" sz="1600" dirty="0"/>
              <a:t> were fraud hence we came to conclusion that</a:t>
            </a:r>
          </a:p>
          <a:p>
            <a:r>
              <a:rPr lang="en-IN" sz="1600" dirty="0"/>
              <a:t>Dataset is </a:t>
            </a:r>
            <a:r>
              <a:rPr lang="en-IN" sz="1600" b="1" dirty="0"/>
              <a:t>highly imbalanced</a:t>
            </a:r>
            <a:r>
              <a:rPr lang="en-IN" sz="1600" dirty="0"/>
              <a:t>. </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6524" y="705703"/>
            <a:ext cx="6674802" cy="655320"/>
          </a:xfrm>
        </p:spPr>
        <p:txBody>
          <a:bodyPr>
            <a:normAutofit fontScale="90000"/>
          </a:bodyPr>
          <a:lstStyle/>
          <a:p>
            <a:r>
              <a:rPr lang="en-US" dirty="0"/>
              <a:t>Data Preprocessing</a:t>
            </a:r>
          </a:p>
        </p:txBody>
      </p:sp>
      <p:sp>
        <p:nvSpPr>
          <p:cNvPr id="14" name="Text Placeholder 24"/>
          <p:cNvSpPr txBox="1"/>
          <p:nvPr/>
        </p:nvSpPr>
        <p:spPr>
          <a:xfrm>
            <a:off x="761917" y="517972"/>
            <a:ext cx="2956560" cy="1333500"/>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16" name="Picture 15"/>
          <p:cNvPicPr>
            <a:picLocks noChangeAspect="1"/>
          </p:cNvPicPr>
          <p:nvPr/>
        </p:nvPicPr>
        <p:blipFill>
          <a:blip r:embed="rId2"/>
          <a:stretch>
            <a:fillRect/>
          </a:stretch>
        </p:blipFill>
        <p:spPr>
          <a:xfrm>
            <a:off x="0" y="8092"/>
            <a:ext cx="3542083" cy="2353260"/>
          </a:xfrm>
          <a:prstGeom prst="rect">
            <a:avLst/>
          </a:prstGeom>
        </p:spPr>
      </p:pic>
      <p:sp>
        <p:nvSpPr>
          <p:cNvPr id="17" name="TextBox 16"/>
          <p:cNvSpPr txBox="1"/>
          <p:nvPr/>
        </p:nvSpPr>
        <p:spPr>
          <a:xfrm>
            <a:off x="692727" y="1851472"/>
            <a:ext cx="6054863" cy="369332"/>
          </a:xfrm>
          <a:prstGeom prst="rect">
            <a:avLst/>
          </a:prstGeom>
          <a:noFill/>
        </p:spPr>
        <p:txBody>
          <a:bodyPr wrap="none" rtlCol="0">
            <a:spAutoFit/>
          </a:bodyPr>
          <a:lstStyle/>
          <a:p>
            <a:pPr marL="285750" indent="-285750">
              <a:buFont typeface="Arial" panose="020B0604020202020204" pitchFamily="34" charset="0"/>
              <a:buChar char="•"/>
            </a:pPr>
            <a:r>
              <a:rPr lang="en-IN" dirty="0">
                <a:solidFill>
                  <a:schemeClr val="bg1"/>
                </a:solidFill>
              </a:rPr>
              <a:t>Checked if “</a:t>
            </a:r>
            <a:r>
              <a:rPr lang="en-IN" b="1" dirty="0">
                <a:solidFill>
                  <a:schemeClr val="bg1"/>
                </a:solidFill>
              </a:rPr>
              <a:t>Step</a:t>
            </a:r>
            <a:r>
              <a:rPr lang="en-IN" dirty="0">
                <a:solidFill>
                  <a:schemeClr val="bg1"/>
                </a:solidFill>
              </a:rPr>
              <a:t>” could give us some information.</a:t>
            </a:r>
          </a:p>
        </p:txBody>
      </p:sp>
      <p:sp>
        <p:nvSpPr>
          <p:cNvPr id="19" name="TextBox 18"/>
          <p:cNvSpPr txBox="1"/>
          <p:nvPr/>
        </p:nvSpPr>
        <p:spPr>
          <a:xfrm>
            <a:off x="1025236" y="2246960"/>
            <a:ext cx="10265952" cy="923330"/>
          </a:xfrm>
          <a:prstGeom prst="rect">
            <a:avLst/>
          </a:prstGeom>
          <a:noFill/>
        </p:spPr>
        <p:txBody>
          <a:bodyPr wrap="none" rtlCol="0">
            <a:spAutoFit/>
          </a:bodyPr>
          <a:lstStyle/>
          <a:p>
            <a:r>
              <a:rPr lang="en-IN" dirty="0"/>
              <a:t>We were trying to check whether if there is any particular hour where no of Fraudalent </a:t>
            </a:r>
          </a:p>
          <a:p>
            <a:r>
              <a:rPr lang="en-IN" dirty="0"/>
              <a:t>transaction were more but there was not much insight the result showed that they were </a:t>
            </a:r>
          </a:p>
          <a:p>
            <a:r>
              <a:rPr lang="en-IN" dirty="0"/>
              <a:t>happening evenly throughout the period.</a:t>
            </a:r>
          </a:p>
        </p:txBody>
      </p:sp>
      <p:pic>
        <p:nvPicPr>
          <p:cNvPr id="4" name="Picture 3"/>
          <p:cNvPicPr>
            <a:picLocks noChangeAspect="1"/>
          </p:cNvPicPr>
          <p:nvPr/>
        </p:nvPicPr>
        <p:blipFill>
          <a:blip r:embed="rId3"/>
          <a:stretch>
            <a:fillRect/>
          </a:stretch>
        </p:blipFill>
        <p:spPr>
          <a:xfrm>
            <a:off x="7966544" y="2860998"/>
            <a:ext cx="2344789" cy="1942037"/>
          </a:xfrm>
          <a:prstGeom prst="rect">
            <a:avLst/>
          </a:prstGeom>
        </p:spPr>
      </p:pic>
      <p:sp>
        <p:nvSpPr>
          <p:cNvPr id="18" name="TextBox 17"/>
          <p:cNvSpPr txBox="1"/>
          <p:nvPr/>
        </p:nvSpPr>
        <p:spPr>
          <a:xfrm>
            <a:off x="692726" y="4788267"/>
            <a:ext cx="7254856" cy="923330"/>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Created class for independent and target variable for final model training</a:t>
            </a:r>
          </a:p>
          <a:p>
            <a:pPr marL="285750" indent="-285750">
              <a:buFont typeface="Arial" panose="020B0604020202020204" pitchFamily="34" charset="0"/>
              <a:buChar char="•"/>
            </a:pPr>
            <a:endParaRPr lang="en-IN" dirty="0">
              <a:solidFill>
                <a:schemeClr val="bg1"/>
              </a:solidFill>
            </a:endParaRPr>
          </a:p>
        </p:txBody>
      </p:sp>
      <p:sp>
        <p:nvSpPr>
          <p:cNvPr id="21" name="TextBox 20"/>
          <p:cNvSpPr txBox="1"/>
          <p:nvPr/>
        </p:nvSpPr>
        <p:spPr>
          <a:xfrm>
            <a:off x="963025" y="5474499"/>
            <a:ext cx="10536250" cy="923330"/>
          </a:xfrm>
          <a:prstGeom prst="rect">
            <a:avLst/>
          </a:prstGeom>
          <a:noFill/>
        </p:spPr>
        <p:txBody>
          <a:bodyPr wrap="square" rtlCol="0">
            <a:spAutoFit/>
          </a:bodyPr>
          <a:lstStyle/>
          <a:p>
            <a:r>
              <a:rPr lang="en-IN" dirty="0"/>
              <a:t>Target variable : </a:t>
            </a:r>
            <a:r>
              <a:rPr lang="en-IN" dirty="0" err="1"/>
              <a:t>isFraud</a:t>
            </a:r>
            <a:endParaRPr lang="en-IN" dirty="0"/>
          </a:p>
          <a:p>
            <a:r>
              <a:rPr lang="en-IN" dirty="0"/>
              <a:t>Independent variable: step, type, amount, </a:t>
            </a:r>
            <a:r>
              <a:rPr lang="en-IN" dirty="0" err="1"/>
              <a:t>oldBalanceOrg</a:t>
            </a:r>
            <a:r>
              <a:rPr lang="en-IN" dirty="0"/>
              <a:t>, </a:t>
            </a:r>
            <a:r>
              <a:rPr lang="en-IN" dirty="0" err="1"/>
              <a:t>newbalanceOrg</a:t>
            </a:r>
            <a:r>
              <a:rPr lang="en-IN" dirty="0"/>
              <a:t>,</a:t>
            </a:r>
          </a:p>
          <a:p>
            <a:r>
              <a:rPr lang="en-IN" dirty="0" err="1"/>
              <a:t>oldbalanceDest</a:t>
            </a:r>
            <a:r>
              <a:rPr lang="en-IN" dirty="0"/>
              <a:t> and </a:t>
            </a:r>
            <a:r>
              <a:rPr lang="en-IN" dirty="0" err="1"/>
              <a:t>newbalanceDest</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8" name="Text Placeholder 57"/>
          <p:cNvSpPr>
            <a:spLocks noGrp="1"/>
          </p:cNvSpPr>
          <p:nvPr>
            <p:ph type="body" sz="quarter" idx="21"/>
          </p:nvPr>
        </p:nvSpPr>
        <p:spPr>
          <a:xfrm>
            <a:off x="751757" y="517972"/>
            <a:ext cx="3108960" cy="1333500"/>
          </a:xfrm>
        </p:spPr>
        <p:txBody>
          <a:bodyPr/>
          <a:lstStyle/>
          <a:p>
            <a:r>
              <a:rPr lang="en-US" dirty="0"/>
              <a:t>03</a:t>
            </a:r>
          </a:p>
        </p:txBody>
      </p:sp>
      <p:sp>
        <p:nvSpPr>
          <p:cNvPr id="10" name="Title 9"/>
          <p:cNvSpPr>
            <a:spLocks noGrp="1"/>
          </p:cNvSpPr>
          <p:nvPr>
            <p:ph type="title"/>
          </p:nvPr>
        </p:nvSpPr>
        <p:spPr>
          <a:xfrm>
            <a:off x="2438520" y="681802"/>
            <a:ext cx="8991563" cy="1005839"/>
          </a:xfrm>
          <a:ln>
            <a:noFill/>
          </a:ln>
        </p:spPr>
        <p:style>
          <a:lnRef idx="2">
            <a:schemeClr val="accent2">
              <a:shade val="50000"/>
            </a:schemeClr>
          </a:lnRef>
          <a:fillRef idx="1">
            <a:schemeClr val="accent2"/>
          </a:fillRef>
          <a:effectRef idx="0">
            <a:schemeClr val="accent2"/>
          </a:effectRef>
          <a:fontRef idx="minor">
            <a:schemeClr val="lt1"/>
          </a:fontRef>
        </p:style>
        <p:txBody>
          <a:bodyPr/>
          <a:lstStyle/>
          <a:p>
            <a:r>
              <a:rPr lang="en-US" dirty="0"/>
              <a:t>Basic Classification Algorithms</a:t>
            </a:r>
          </a:p>
        </p:txBody>
      </p:sp>
      <p:sp>
        <p:nvSpPr>
          <p:cNvPr id="36" name="Date Placeholder 35"/>
          <p:cNvSpPr>
            <a:spLocks noGrp="1"/>
          </p:cNvSpPr>
          <p:nvPr>
            <p:ph type="dt" sz="half" idx="2"/>
          </p:nvPr>
        </p:nvSpPr>
        <p:spPr>
          <a:xfrm>
            <a:off x="133350" y="6486982"/>
            <a:ext cx="2743200" cy="365125"/>
          </a:xfrm>
        </p:spPr>
        <p:txBody>
          <a:bodyPr/>
          <a:lstStyle/>
          <a:p>
            <a:fld id="{06A9A313-1BCF-4B9E-BC09-A8E5A7D30338}" type="datetime1">
              <a:rPr lang="en-US" smtClean="0"/>
              <a:t>6/18/2021</a:t>
            </a:fld>
            <a:endParaRPr lang="en-US" dirty="0"/>
          </a:p>
        </p:txBody>
      </p:sp>
      <p:sp>
        <p:nvSpPr>
          <p:cNvPr id="5" name="Text Box 4"/>
          <p:cNvSpPr txBox="1"/>
          <p:nvPr/>
        </p:nvSpPr>
        <p:spPr>
          <a:xfrm>
            <a:off x="1095375" y="1851660"/>
            <a:ext cx="3706495" cy="4603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altLang="en-US" sz="2400" dirty="0">
                <a:solidFill>
                  <a:schemeClr val="bg1"/>
                </a:solidFill>
                <a:uFillTx/>
              </a:rPr>
              <a:t>Logistic Regression</a:t>
            </a:r>
          </a:p>
        </p:txBody>
      </p:sp>
      <p:sp>
        <p:nvSpPr>
          <p:cNvPr id="11" name="Text Box 10"/>
          <p:cNvSpPr txBox="1"/>
          <p:nvPr/>
        </p:nvSpPr>
        <p:spPr>
          <a:xfrm>
            <a:off x="1095375" y="2413635"/>
            <a:ext cx="7292975" cy="64516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a:t>Logistic </a:t>
            </a:r>
            <a:r>
              <a:rPr lang="en-IN" altLang="en-US"/>
              <a:t>R</a:t>
            </a:r>
            <a:r>
              <a:rPr lang="en-US"/>
              <a:t>egression is is a classification algorithm used to find the probability of event success and event failure.</a:t>
            </a:r>
          </a:p>
        </p:txBody>
      </p:sp>
      <p:sp>
        <p:nvSpPr>
          <p:cNvPr id="12" name="Text Box 11"/>
          <p:cNvSpPr txBox="1"/>
          <p:nvPr/>
        </p:nvSpPr>
        <p:spPr>
          <a:xfrm>
            <a:off x="1095375" y="3144520"/>
            <a:ext cx="7292975" cy="119888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IN" altLang="en-US"/>
              <a:t>Logistic Regression predicts whether something is True or False, instead of predictiing something continuous.</a:t>
            </a:r>
          </a:p>
          <a:p>
            <a:r>
              <a:rPr lang="en-IN" altLang="en-US"/>
              <a:t>It is used when the dependent variable is binary(0/1, True/False, Yes/No) in nature.</a:t>
            </a:r>
          </a:p>
        </p:txBody>
      </p:sp>
      <p:pic>
        <p:nvPicPr>
          <p:cNvPr id="18" name="Picture 17" descr="1_UgYbimgPXf6XXxMy2yqRLw"/>
          <p:cNvPicPr>
            <a:picLocks noChangeAspect="1"/>
          </p:cNvPicPr>
          <p:nvPr/>
        </p:nvPicPr>
        <p:blipFill>
          <a:blip r:embed="rId2"/>
          <a:stretch>
            <a:fillRect/>
          </a:stretch>
        </p:blipFill>
        <p:spPr>
          <a:xfrm>
            <a:off x="1095375" y="4826000"/>
            <a:ext cx="4171950" cy="1955800"/>
          </a:xfrm>
          <a:prstGeom prst="rect">
            <a:avLst/>
          </a:prstGeom>
        </p:spPr>
      </p:pic>
      <p:sp>
        <p:nvSpPr>
          <p:cNvPr id="19" name="Text Box 18"/>
          <p:cNvSpPr txBox="1"/>
          <p:nvPr/>
        </p:nvSpPr>
        <p:spPr>
          <a:xfrm>
            <a:off x="5541646" y="4572803"/>
            <a:ext cx="6414134" cy="92333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dirty="0"/>
              <a:t>It supports categorizing data into discrete classes by studying the relationship from a given set of labelled data. </a:t>
            </a:r>
          </a:p>
        </p:txBody>
      </p:sp>
      <p:pic>
        <p:nvPicPr>
          <p:cNvPr id="24" name="Picture 23"/>
          <p:cNvPicPr>
            <a:picLocks noChangeAspect="1"/>
          </p:cNvPicPr>
          <p:nvPr/>
        </p:nvPicPr>
        <p:blipFill>
          <a:blip r:embed="rId3"/>
          <a:stretch>
            <a:fillRect/>
          </a:stretch>
        </p:blipFill>
        <p:spPr>
          <a:xfrm>
            <a:off x="8475980" y="2559050"/>
            <a:ext cx="3479800" cy="17843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Date Placeholder 13"/>
          <p:cNvSpPr>
            <a:spLocks noGrp="1"/>
          </p:cNvSpPr>
          <p:nvPr>
            <p:ph type="dt" sz="half" idx="2"/>
          </p:nvPr>
        </p:nvSpPr>
        <p:spPr/>
        <p:txBody>
          <a:bodyPr/>
          <a:lstStyle/>
          <a:p>
            <a:fld id="{555171A9-5BAE-4428-B3F9-A66741145D33}" type="datetime1">
              <a:rPr lang="en-US" smtClean="0"/>
              <a:t>6/18/2021</a:t>
            </a:fld>
            <a:endParaRPr lang="en-US" dirty="0"/>
          </a:p>
        </p:txBody>
      </p:sp>
      <p:sp>
        <p:nvSpPr>
          <p:cNvPr id="10" name="Title 9"/>
          <p:cNvSpPr>
            <a:spLocks noGrp="1"/>
          </p:cNvSpPr>
          <p:nvPr>
            <p:ph type="title"/>
          </p:nvPr>
        </p:nvSpPr>
        <p:spPr>
          <a:xfrm>
            <a:off x="878726" y="301971"/>
            <a:ext cx="5032548" cy="1379220"/>
          </a:xfrm>
          <a:noFill/>
          <a:ln>
            <a:noFill/>
          </a:ln>
        </p:spPr>
        <p:style>
          <a:lnRef idx="2">
            <a:schemeClr val="accent3">
              <a:shade val="50000"/>
            </a:schemeClr>
          </a:lnRef>
          <a:fillRef idx="1">
            <a:schemeClr val="accent3"/>
          </a:fillRef>
          <a:effectRef idx="0">
            <a:schemeClr val="accent3"/>
          </a:effectRef>
          <a:fontRef idx="minor">
            <a:schemeClr val="lt1"/>
          </a:fontRef>
        </p:style>
        <p:txBody>
          <a:bodyPr/>
          <a:lstStyle/>
          <a:p>
            <a:r>
              <a:rPr lang="en-IN" altLang="en-US" sz="4400" dirty="0">
                <a:solidFill>
                  <a:schemeClr val="bg1"/>
                </a:solidFill>
                <a:uFillTx/>
              </a:rPr>
              <a:t>Implementation</a:t>
            </a:r>
            <a:endParaRPr lang="en-US" sz="4400" dirty="0"/>
          </a:p>
        </p:txBody>
      </p:sp>
      <p:pic>
        <p:nvPicPr>
          <p:cNvPr id="16" name="Picture 15"/>
          <p:cNvPicPr>
            <a:picLocks noChangeAspect="1"/>
          </p:cNvPicPr>
          <p:nvPr/>
        </p:nvPicPr>
        <p:blipFill>
          <a:blip r:embed="rId2"/>
          <a:stretch>
            <a:fillRect/>
          </a:stretch>
        </p:blipFill>
        <p:spPr>
          <a:xfrm>
            <a:off x="878725" y="1692736"/>
            <a:ext cx="6510365" cy="468959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Date Placeholder 35"/>
          <p:cNvSpPr>
            <a:spLocks noGrp="1"/>
          </p:cNvSpPr>
          <p:nvPr>
            <p:ph type="dt" sz="half" idx="2"/>
          </p:nvPr>
        </p:nvSpPr>
        <p:spPr>
          <a:xfrm>
            <a:off x="133350" y="6486982"/>
            <a:ext cx="2743200" cy="365125"/>
          </a:xfrm>
        </p:spPr>
        <p:txBody>
          <a:bodyPr/>
          <a:lstStyle/>
          <a:p>
            <a:fld id="{21E6DFEB-FF77-404D-83BD-EB9857FF5A5E}" type="datetime1">
              <a:rPr lang="en-US" smtClean="0"/>
              <a:t>6/18/2021</a:t>
            </a:fld>
            <a:endParaRPr lang="en-US" dirty="0"/>
          </a:p>
        </p:txBody>
      </p:sp>
      <p:sp>
        <p:nvSpPr>
          <p:cNvPr id="6" name="Title 5">
            <a:extLst>
              <a:ext uri="{FF2B5EF4-FFF2-40B4-BE49-F238E27FC236}">
                <a16:creationId xmlns:a16="http://schemas.microsoft.com/office/drawing/2014/main" id="{D374E0EA-ECB5-4B64-99A8-20FEFEBA7D15}"/>
              </a:ext>
            </a:extLst>
          </p:cNvPr>
          <p:cNvSpPr>
            <a:spLocks noGrp="1"/>
          </p:cNvSpPr>
          <p:nvPr>
            <p:ph type="title"/>
          </p:nvPr>
        </p:nvSpPr>
        <p:spPr>
          <a:xfrm>
            <a:off x="940723" y="559144"/>
            <a:ext cx="8991563" cy="1005839"/>
          </a:xfrm>
        </p:spPr>
        <p:txBody>
          <a:bodyPr/>
          <a:lstStyle/>
          <a:p>
            <a:r>
              <a:rPr lang="en-IN" dirty="0"/>
              <a:t>KNN(K Nearest Neighbour)</a:t>
            </a:r>
          </a:p>
        </p:txBody>
      </p:sp>
      <p:sp>
        <p:nvSpPr>
          <p:cNvPr id="17" name="TextBox 16">
            <a:extLst>
              <a:ext uri="{FF2B5EF4-FFF2-40B4-BE49-F238E27FC236}">
                <a16:creationId xmlns:a16="http://schemas.microsoft.com/office/drawing/2014/main" id="{BDFCB351-C8B6-4C44-AF1F-35932C95425B}"/>
              </a:ext>
            </a:extLst>
          </p:cNvPr>
          <p:cNvSpPr txBox="1"/>
          <p:nvPr/>
        </p:nvSpPr>
        <p:spPr>
          <a:xfrm>
            <a:off x="940723" y="1776181"/>
            <a:ext cx="10438477" cy="923330"/>
          </a:xfrm>
          <a:prstGeom prst="rect">
            <a:avLst/>
          </a:prstGeom>
          <a:noFill/>
        </p:spPr>
        <p:txBody>
          <a:bodyPr wrap="square">
            <a:spAutoFit/>
          </a:bodyPr>
          <a:lstStyle/>
          <a:p>
            <a:r>
              <a:rPr lang="en-US" dirty="0">
                <a:solidFill>
                  <a:schemeClr val="bg1"/>
                </a:solidFill>
              </a:rPr>
              <a:t>K-nearest neighbors (KNN) algorithm is a type of supervised ML algorithm which can be used for both classification as well as regression predictive problems. However, it is mainly used for classification predictive problems in industry </a:t>
            </a:r>
            <a:endParaRPr lang="en-US" sz="100" dirty="0">
              <a:solidFill>
                <a:schemeClr val="bg1"/>
              </a:solidFill>
            </a:endParaRPr>
          </a:p>
        </p:txBody>
      </p:sp>
      <p:sp>
        <p:nvSpPr>
          <p:cNvPr id="20" name="TextBox 19">
            <a:extLst>
              <a:ext uri="{FF2B5EF4-FFF2-40B4-BE49-F238E27FC236}">
                <a16:creationId xmlns:a16="http://schemas.microsoft.com/office/drawing/2014/main" id="{1D2D6827-362F-4F0A-92CC-61B1E8EBC279}"/>
              </a:ext>
            </a:extLst>
          </p:cNvPr>
          <p:cNvSpPr txBox="1"/>
          <p:nvPr/>
        </p:nvSpPr>
        <p:spPr>
          <a:xfrm>
            <a:off x="940724" y="2699511"/>
            <a:ext cx="10438476" cy="1169551"/>
          </a:xfrm>
          <a:prstGeom prst="rect">
            <a:avLst/>
          </a:prstGeom>
          <a:noFill/>
        </p:spPr>
        <p:txBody>
          <a:bodyPr wrap="square">
            <a:spAutoFit/>
          </a:bodyPr>
          <a:lstStyle/>
          <a:p>
            <a:br>
              <a:rPr lang="en-US" sz="1600" dirty="0">
                <a:solidFill>
                  <a:schemeClr val="bg1"/>
                </a:solidFill>
              </a:rPr>
            </a:br>
            <a:r>
              <a:rPr lang="en-US" dirty="0">
                <a:solidFill>
                  <a:schemeClr val="bg1"/>
                </a:solidFill>
              </a:rPr>
              <a:t>K-nearest neighbors (KNN) algorithm uses ‘feature similarity’ to predict the values of new datapoints which further means that the new data point will be assigned a value based on how closely it matches the points in the training set. </a:t>
            </a:r>
            <a:endParaRPr lang="en-IN" dirty="0">
              <a:solidFill>
                <a:schemeClr val="bg1"/>
              </a:solidFill>
            </a:endParaRPr>
          </a:p>
        </p:txBody>
      </p:sp>
      <p:pic>
        <p:nvPicPr>
          <p:cNvPr id="1026" name="Picture 2" descr="K-Nearest Neighbors – the Laziest Machine Learning Technique - KDnuggets">
            <a:extLst>
              <a:ext uri="{FF2B5EF4-FFF2-40B4-BE49-F238E27FC236}">
                <a16:creationId xmlns:a16="http://schemas.microsoft.com/office/drawing/2014/main" id="{E3F1CB10-5A1B-4520-A009-A7457E106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241" y="3993119"/>
            <a:ext cx="3699741" cy="2369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53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3"/>
          <p:cNvSpPr>
            <a:spLocks noGrp="1"/>
          </p:cNvSpPr>
          <p:nvPr>
            <p:ph type="dt" sz="half" idx="2"/>
          </p:nvPr>
        </p:nvSpPr>
        <p:spPr/>
        <p:txBody>
          <a:bodyPr/>
          <a:lstStyle/>
          <a:p>
            <a:fld id="{555171A9-5BAE-4428-B3F9-A66741145D33}" type="datetime1">
              <a:rPr lang="en-US" smtClean="0"/>
              <a:t>6/18/2021</a:t>
            </a:fld>
            <a:endParaRPr lang="en-US" dirty="0"/>
          </a:p>
        </p:txBody>
      </p:sp>
      <p:sp>
        <p:nvSpPr>
          <p:cNvPr id="10" name="Title 9"/>
          <p:cNvSpPr>
            <a:spLocks noGrp="1"/>
          </p:cNvSpPr>
          <p:nvPr>
            <p:ph type="title"/>
          </p:nvPr>
        </p:nvSpPr>
        <p:spPr>
          <a:xfrm>
            <a:off x="878726" y="301971"/>
            <a:ext cx="5032548" cy="1379220"/>
          </a:xfrm>
          <a:noFill/>
          <a:ln>
            <a:noFill/>
          </a:ln>
        </p:spPr>
        <p:style>
          <a:lnRef idx="2">
            <a:schemeClr val="accent3">
              <a:shade val="50000"/>
            </a:schemeClr>
          </a:lnRef>
          <a:fillRef idx="1">
            <a:schemeClr val="accent3"/>
          </a:fillRef>
          <a:effectRef idx="0">
            <a:schemeClr val="accent3"/>
          </a:effectRef>
          <a:fontRef idx="minor">
            <a:schemeClr val="lt1"/>
          </a:fontRef>
        </p:style>
        <p:txBody>
          <a:bodyPr/>
          <a:lstStyle/>
          <a:p>
            <a:r>
              <a:rPr lang="en-IN" altLang="en-US" sz="4400" dirty="0">
                <a:solidFill>
                  <a:schemeClr val="bg1"/>
                </a:solidFill>
                <a:uFillTx/>
              </a:rPr>
              <a:t>Implementation</a:t>
            </a:r>
            <a:endParaRPr lang="en-US" sz="4400" dirty="0"/>
          </a:p>
        </p:txBody>
      </p:sp>
      <p:pic>
        <p:nvPicPr>
          <p:cNvPr id="5" name="Screenshot 2021-06-17 at 10.50.07 PM.png" descr="Screenshot 2021-06-17 at 10.50.07 PM.png">
            <a:extLst>
              <a:ext uri="{FF2B5EF4-FFF2-40B4-BE49-F238E27FC236}">
                <a16:creationId xmlns:a16="http://schemas.microsoft.com/office/drawing/2014/main" id="{D9E8CCD3-E5A4-4657-86F0-AF2FA0D427C9}"/>
              </a:ext>
            </a:extLst>
          </p:cNvPr>
          <p:cNvPicPr>
            <a:picLocks noChangeAspect="1"/>
          </p:cNvPicPr>
          <p:nvPr/>
        </p:nvPicPr>
        <p:blipFill>
          <a:blip r:embed="rId2"/>
          <a:stretch>
            <a:fillRect/>
          </a:stretch>
        </p:blipFill>
        <p:spPr>
          <a:xfrm>
            <a:off x="1118116" y="1352363"/>
            <a:ext cx="8302975" cy="5017740"/>
          </a:xfrm>
          <a:prstGeom prst="rect">
            <a:avLst/>
          </a:prstGeom>
          <a:ln w="12700">
            <a:miter lim="400000"/>
          </a:ln>
        </p:spPr>
      </p:pic>
    </p:spTree>
    <p:extLst>
      <p:ext uri="{BB962C8B-B14F-4D97-AF65-F5344CB8AC3E}">
        <p14:creationId xmlns:p14="http://schemas.microsoft.com/office/powerpoint/2010/main" val="23135351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TSHAPE" val="TWO_EDGED_FRAME:0.0,1.0"/>
</p:tagLst>
</file>

<file path=ppt/tags/tag2.xml><?xml version="1.0" encoding="utf-8"?>
<p:tagLst xmlns:a="http://schemas.openxmlformats.org/drawingml/2006/main" xmlns:r="http://schemas.openxmlformats.org/officeDocument/2006/relationships" xmlns:p="http://schemas.openxmlformats.org/presentationml/2006/main">
  <p:tag name="PRESETSHAPE" val="TWO_EDGED_FRAME:0.0,1.0"/>
</p:tagLst>
</file>

<file path=ppt/tags/tag3.xml><?xml version="1.0" encoding="utf-8"?>
<p:tagLst xmlns:a="http://schemas.openxmlformats.org/drawingml/2006/main" xmlns:r="http://schemas.openxmlformats.org/officeDocument/2006/relationships" xmlns:p="http://schemas.openxmlformats.org/presentationml/2006/main">
  <p:tag name="PRESETSHAPE" val="TWO_EDGED_FRAME:0.0,1.0"/>
</p:tagLst>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Minimalist color presentation</Template>
  <TotalTime>180</TotalTime>
  <Words>1577</Words>
  <Application>Microsoft Office PowerPoint</Application>
  <PresentationFormat>Widescreen</PresentationFormat>
  <Paragraphs>154</Paragraphs>
  <Slides>20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vt:lpstr>
      <vt:lpstr>Biome Light</vt:lpstr>
      <vt:lpstr>Calibri</vt:lpstr>
      <vt:lpstr>Helvetica Neue</vt:lpstr>
      <vt:lpstr>Office Theme</vt:lpstr>
      <vt:lpstr>Credit card fraud detection</vt:lpstr>
      <vt:lpstr>Agenda</vt:lpstr>
      <vt:lpstr>Dataset and Library info(Basic)</vt:lpstr>
      <vt:lpstr>Data Preprocessing</vt:lpstr>
      <vt:lpstr>Data Preprocessing</vt:lpstr>
      <vt:lpstr>Basic Classification Algorithms</vt:lpstr>
      <vt:lpstr>Implementation</vt:lpstr>
      <vt:lpstr>KNN(K Nearest Neighbour)</vt:lpstr>
      <vt:lpstr>Implementation</vt:lpstr>
      <vt:lpstr>Gradient Descent</vt:lpstr>
      <vt:lpstr>PowerPoint Presentation</vt:lpstr>
      <vt:lpstr>PowerPoint Presentation</vt:lpstr>
      <vt:lpstr>Handling Class Imbalance</vt:lpstr>
      <vt:lpstr>PowerPoint Presentation</vt:lpstr>
      <vt:lpstr>Why not accuracy!</vt:lpstr>
      <vt:lpstr>F1 Score( The higher, the better )</vt:lpstr>
      <vt:lpstr>XGBoost</vt:lpstr>
      <vt:lpstr>Fig : XGBoost applied on the given dataset.</vt:lpstr>
      <vt:lpstr>PowerPoint Presentation</vt:lpstr>
      <vt:lpstr>Implementation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detection</dc:title>
  <dc:creator>Shivam Kumar</dc:creator>
  <cp:lastModifiedBy>Shivam Kumar</cp:lastModifiedBy>
  <cp:revision>29</cp:revision>
  <dcterms:created xsi:type="dcterms:W3CDTF">2021-06-17T02:43:00Z</dcterms:created>
  <dcterms:modified xsi:type="dcterms:W3CDTF">2021-06-18T02:31:41Z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KSOProductBuildVer">
    <vt:lpwstr>1033-11.2.0.10152</vt:lpwstr>
  </property>
</Properties>
</file>